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6">
  <p:sldMasterIdLst>
    <p:sldMasterId id="2147483658" r:id="rId1"/>
  </p:sldMasterIdLst>
  <p:notesMasterIdLst>
    <p:notesMasterId r:id="rId73"/>
  </p:notesMasterIdLst>
  <p:handoutMasterIdLst>
    <p:handoutMasterId r:id="rId74"/>
  </p:handoutMasterIdLst>
  <p:sldIdLst>
    <p:sldId id="256" r:id="rId2"/>
    <p:sldId id="479" r:id="rId3"/>
    <p:sldId id="260" r:id="rId4"/>
    <p:sldId id="352" r:id="rId5"/>
    <p:sldId id="360" r:id="rId6"/>
    <p:sldId id="366" r:id="rId7"/>
    <p:sldId id="370" r:id="rId8"/>
    <p:sldId id="361" r:id="rId9"/>
    <p:sldId id="379" r:id="rId10"/>
    <p:sldId id="388" r:id="rId11"/>
    <p:sldId id="364" r:id="rId12"/>
    <p:sldId id="368" r:id="rId13"/>
    <p:sldId id="367" r:id="rId14"/>
    <p:sldId id="372" r:id="rId15"/>
    <p:sldId id="482" r:id="rId16"/>
    <p:sldId id="483" r:id="rId17"/>
    <p:sldId id="484" r:id="rId18"/>
    <p:sldId id="485" r:id="rId19"/>
    <p:sldId id="373" r:id="rId20"/>
    <p:sldId id="410" r:id="rId21"/>
    <p:sldId id="411" r:id="rId22"/>
    <p:sldId id="376" r:id="rId23"/>
    <p:sldId id="406" r:id="rId24"/>
    <p:sldId id="416" r:id="rId25"/>
    <p:sldId id="417" r:id="rId26"/>
    <p:sldId id="393" r:id="rId27"/>
    <p:sldId id="392" r:id="rId28"/>
    <p:sldId id="401" r:id="rId29"/>
    <p:sldId id="486" r:id="rId30"/>
    <p:sldId id="481" r:id="rId31"/>
    <p:sldId id="394" r:id="rId32"/>
    <p:sldId id="467" r:id="rId33"/>
    <p:sldId id="439" r:id="rId34"/>
    <p:sldId id="466" r:id="rId35"/>
    <p:sldId id="464" r:id="rId36"/>
    <p:sldId id="465" r:id="rId37"/>
    <p:sldId id="437" r:id="rId38"/>
    <p:sldId id="434" r:id="rId39"/>
    <p:sldId id="435" r:id="rId40"/>
    <p:sldId id="438" r:id="rId41"/>
    <p:sldId id="441" r:id="rId42"/>
    <p:sldId id="442" r:id="rId43"/>
    <p:sldId id="407" r:id="rId44"/>
    <p:sldId id="468" r:id="rId45"/>
    <p:sldId id="402" r:id="rId46"/>
    <p:sldId id="382" r:id="rId47"/>
    <p:sldId id="449" r:id="rId48"/>
    <p:sldId id="450" r:id="rId49"/>
    <p:sldId id="380" r:id="rId50"/>
    <p:sldId id="383" r:id="rId51"/>
    <p:sldId id="384" r:id="rId52"/>
    <p:sldId id="412" r:id="rId53"/>
    <p:sldId id="469" r:id="rId54"/>
    <p:sldId id="443" r:id="rId55"/>
    <p:sldId id="447" r:id="rId56"/>
    <p:sldId id="448" r:id="rId57"/>
    <p:sldId id="451" r:id="rId58"/>
    <p:sldId id="387" r:id="rId59"/>
    <p:sldId id="453" r:id="rId60"/>
    <p:sldId id="455" r:id="rId61"/>
    <p:sldId id="405" r:id="rId62"/>
    <p:sldId id="460" r:id="rId63"/>
    <p:sldId id="471" r:id="rId64"/>
    <p:sldId id="470" r:id="rId65"/>
    <p:sldId id="282" r:id="rId66"/>
    <p:sldId id="259" r:id="rId67"/>
    <p:sldId id="458" r:id="rId68"/>
    <p:sldId id="369" r:id="rId69"/>
    <p:sldId id="480" r:id="rId70"/>
    <p:sldId id="462" r:id="rId71"/>
    <p:sldId id="396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Inria Sans Light" panose="020B0604020202020204" charset="0"/>
      <p:regular r:id="rId80"/>
      <p:bold r:id="rId81"/>
      <p:italic r:id="rId82"/>
      <p:boldItalic r:id="rId83"/>
    </p:embeddedFont>
    <p:embeddedFont>
      <p:font typeface="Open Sans" panose="020B0606030504020204" pitchFamily="34" charset="0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aira SemiCondensed Medium" panose="020B0604020202020204" charset="0"/>
      <p:regular r:id="rId92"/>
      <p:bold r:id="rId93"/>
    </p:embeddedFont>
    <p:embeddedFont>
      <p:font typeface="Titillium Web" panose="00000500000000000000" pitchFamily="2" charset="0"/>
      <p:regular r:id="rId94"/>
      <p:bold r:id="rId95"/>
      <p:italic r:id="rId96"/>
      <p:boldItalic r:id="rId97"/>
    </p:embeddedFont>
    <p:embeddedFont>
      <p:font typeface="Verdana" panose="020B0604030504040204" pitchFamily="34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8652778D-4658-455D-9477-80DF8DF404E7}">
          <p14:sldIdLst>
            <p14:sldId id="256"/>
            <p14:sldId id="479"/>
            <p14:sldId id="260"/>
            <p14:sldId id="352"/>
            <p14:sldId id="360"/>
            <p14:sldId id="366"/>
            <p14:sldId id="370"/>
            <p14:sldId id="361"/>
            <p14:sldId id="379"/>
            <p14:sldId id="388"/>
            <p14:sldId id="364"/>
            <p14:sldId id="368"/>
            <p14:sldId id="367"/>
            <p14:sldId id="372"/>
            <p14:sldId id="482"/>
            <p14:sldId id="483"/>
            <p14:sldId id="484"/>
            <p14:sldId id="485"/>
            <p14:sldId id="373"/>
            <p14:sldId id="410"/>
            <p14:sldId id="411"/>
            <p14:sldId id="376"/>
            <p14:sldId id="406"/>
            <p14:sldId id="416"/>
            <p14:sldId id="417"/>
            <p14:sldId id="393"/>
            <p14:sldId id="392"/>
            <p14:sldId id="401"/>
            <p14:sldId id="486"/>
            <p14:sldId id="481"/>
            <p14:sldId id="394"/>
            <p14:sldId id="467"/>
            <p14:sldId id="439"/>
            <p14:sldId id="466"/>
            <p14:sldId id="464"/>
            <p14:sldId id="465"/>
            <p14:sldId id="437"/>
            <p14:sldId id="434"/>
            <p14:sldId id="435"/>
            <p14:sldId id="438"/>
            <p14:sldId id="441"/>
            <p14:sldId id="442"/>
            <p14:sldId id="407"/>
            <p14:sldId id="468"/>
            <p14:sldId id="402"/>
            <p14:sldId id="382"/>
            <p14:sldId id="449"/>
            <p14:sldId id="450"/>
            <p14:sldId id="380"/>
            <p14:sldId id="383"/>
            <p14:sldId id="384"/>
            <p14:sldId id="412"/>
            <p14:sldId id="469"/>
            <p14:sldId id="443"/>
            <p14:sldId id="447"/>
            <p14:sldId id="448"/>
            <p14:sldId id="451"/>
            <p14:sldId id="387"/>
            <p14:sldId id="453"/>
            <p14:sldId id="455"/>
            <p14:sldId id="405"/>
            <p14:sldId id="460"/>
            <p14:sldId id="471"/>
            <p14:sldId id="470"/>
            <p14:sldId id="282"/>
            <p14:sldId id="259"/>
            <p14:sldId id="458"/>
            <p14:sldId id="369"/>
            <p14:sldId id="480"/>
            <p14:sldId id="462"/>
            <p14:sldId id="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e Riskalla_Leal" initials="PR" lastIdx="3" clrIdx="0">
    <p:extLst>
      <p:ext uri="{19B8F6BF-5375-455C-9EA6-DF929625EA0E}">
        <p15:presenceInfo xmlns:p15="http://schemas.microsoft.com/office/powerpoint/2012/main" userId="c14079c0cc80d4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3BF"/>
    <a:srgbClr val="170B73"/>
    <a:srgbClr val="0B0310"/>
    <a:srgbClr val="E0EBFF"/>
    <a:srgbClr val="FEFEFE"/>
    <a:srgbClr val="07243A"/>
    <a:srgbClr val="CAF9D4"/>
    <a:srgbClr val="FFC91D"/>
    <a:srgbClr val="F6D340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FE8EC7-9DA0-4F01-B6AA-FF75471283F6}">
  <a:tblStyle styleId="{C3FE8EC7-9DA0-4F01-B6AA-FF75471283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42" autoAdjust="0"/>
    <p:restoredTop sz="66707" autoAdjust="0"/>
  </p:normalViewPr>
  <p:slideViewPr>
    <p:cSldViewPr snapToGrid="0">
      <p:cViewPr>
        <p:scale>
          <a:sx n="66" d="100"/>
          <a:sy n="66" d="100"/>
        </p:scale>
        <p:origin x="42" y="251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87" Type="http://schemas.openxmlformats.org/officeDocument/2006/relationships/font" Target="fonts/font13.fntdata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100" Type="http://schemas.openxmlformats.org/officeDocument/2006/relationships/font" Target="fonts/font26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10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utorado\BD\SINAN\Casos_Hepatite_A_para_Brasil_por_ano\2020_02_18\Incidencia_Consolidada_hepatites_Brasil_ano_2001_a_201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utorado\BD\SINAN\Casos_Hepatite_A_para_Brasil_por_ano\2020_02_18\Incidencia_Consolidada_hepatites_Brasil_ano_2001_a_2019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utorado\BD\SINAN\Casos_Hepatite_A_para_Brasil_por_ano\2020_02_18\Incidencia_Consolidada_hepatites_Brasil_ano_2001_a_2019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utorado\BD\SINAN\Casos_Hepatite_A_para_Brasil_por_ano\2020_02_18\Incidencia_Consolidada_hepatites_Brasil_ano_2001_a_2019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utorado\BD\SINAN\Casos_Hepatite_A_para_Brasil_por_ano\2020_02_18\Incidencia_Consolidada_hepatites_Brasil_ano_2001_a_2019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utorado\BD\SINAN\Casos_hepatite_A_por_estado_por_ano\Por_Regioes_BR_por_Ano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utorado\BD\SESPA\Dados_Adquiridos_em_10_12_2019\Dados\perfil_socioepidemiologico_13_12_19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utorado\BD\SESPA\Dados_Adquiridos_em_10_12_2019\Dados\perfil_socioepidemiologico_13_12_19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488173627419381"/>
          <c:y val="0.17893928833145575"/>
          <c:w val="0.60199689951036817"/>
          <c:h val="0.61776178482899335"/>
        </c:manualLayout>
      </c:layout>
      <c:lineChart>
        <c:grouping val="standard"/>
        <c:varyColors val="0"/>
        <c:ser>
          <c:idx val="0"/>
          <c:order val="0"/>
          <c:tx>
            <c:strRef>
              <c:f>'Incidencia_2001-2019'!$A$2</c:f>
              <c:strCache>
                <c:ptCount val="1"/>
                <c:pt idx="0">
                  <c:v>Hepatite 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'Incidencia_2001-2019'!$B$2:$T$2</c:f>
              <c:numCache>
                <c:formatCode>0.0000</c:formatCode>
                <c:ptCount val="19"/>
                <c:pt idx="0">
                  <c:v>12.188357063648608</c:v>
                </c:pt>
                <c:pt idx="1">
                  <c:v>8.2848048844845792</c:v>
                </c:pt>
                <c:pt idx="2">
                  <c:v>8.3196022204534934</c:v>
                </c:pt>
                <c:pt idx="3">
                  <c:v>11.336537016114637</c:v>
                </c:pt>
                <c:pt idx="4">
                  <c:v>13.73732991652316</c:v>
                </c:pt>
                <c:pt idx="5">
                  <c:v>10.223773915720187</c:v>
                </c:pt>
                <c:pt idx="6">
                  <c:v>7.1</c:v>
                </c:pt>
                <c:pt idx="7">
                  <c:v>6.2</c:v>
                </c:pt>
                <c:pt idx="8">
                  <c:v>5.7</c:v>
                </c:pt>
                <c:pt idx="9">
                  <c:v>3.6</c:v>
                </c:pt>
                <c:pt idx="10">
                  <c:v>3.9</c:v>
                </c:pt>
                <c:pt idx="11">
                  <c:v>3.4</c:v>
                </c:pt>
                <c:pt idx="12">
                  <c:v>3.1</c:v>
                </c:pt>
                <c:pt idx="13">
                  <c:v>3.2</c:v>
                </c:pt>
                <c:pt idx="14">
                  <c:v>1.6</c:v>
                </c:pt>
                <c:pt idx="15">
                  <c:v>0.6</c:v>
                </c:pt>
                <c:pt idx="16">
                  <c:v>1</c:v>
                </c:pt>
                <c:pt idx="17">
                  <c:v>1</c:v>
                </c:pt>
                <c:pt idx="18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D7-40BA-B452-DD6A1C1BA85C}"/>
            </c:ext>
          </c:extLst>
        </c:ser>
        <c:ser>
          <c:idx val="1"/>
          <c:order val="1"/>
          <c:tx>
            <c:strRef>
              <c:f>'Incidencia_2001-2019'!$A$3</c:f>
              <c:strCache>
                <c:ptCount val="1"/>
                <c:pt idx="0">
                  <c:v>Hepatite B</c:v>
                </c:pt>
              </c:strCache>
            </c:strRef>
          </c:tx>
          <c:spPr>
            <a:ln w="28575" cap="rnd">
              <a:solidFill>
                <a:srgbClr val="CC99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'Incidencia_2001-2019'!$B$3:$T$3</c:f>
              <c:numCache>
                <c:formatCode>0.0000</c:formatCode>
                <c:ptCount val="19"/>
                <c:pt idx="0">
                  <c:v>4.8403051420248433</c:v>
                </c:pt>
                <c:pt idx="1">
                  <c:v>5.0626181907470391</c:v>
                </c:pt>
                <c:pt idx="2">
                  <c:v>6.5997089173872654</c:v>
                </c:pt>
                <c:pt idx="3">
                  <c:v>7.0684698859281685</c:v>
                </c:pt>
                <c:pt idx="4">
                  <c:v>7.6591776591728813</c:v>
                </c:pt>
                <c:pt idx="5">
                  <c:v>0.60662664815454159</c:v>
                </c:pt>
                <c:pt idx="6">
                  <c:v>6.6</c:v>
                </c:pt>
                <c:pt idx="7">
                  <c:v>7.1</c:v>
                </c:pt>
                <c:pt idx="8">
                  <c:v>7.8</c:v>
                </c:pt>
                <c:pt idx="9">
                  <c:v>7.2</c:v>
                </c:pt>
                <c:pt idx="10">
                  <c:v>8.6999999999999993</c:v>
                </c:pt>
                <c:pt idx="11">
                  <c:v>8.4</c:v>
                </c:pt>
                <c:pt idx="12">
                  <c:v>8.3000000000000007</c:v>
                </c:pt>
                <c:pt idx="13">
                  <c:v>8.3000000000000007</c:v>
                </c:pt>
                <c:pt idx="14">
                  <c:v>7.9</c:v>
                </c:pt>
                <c:pt idx="15">
                  <c:v>7.2</c:v>
                </c:pt>
                <c:pt idx="16">
                  <c:v>6.9</c:v>
                </c:pt>
                <c:pt idx="17">
                  <c:v>7</c:v>
                </c:pt>
                <c:pt idx="18">
                  <c:v>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D7-40BA-B452-DD6A1C1BA85C}"/>
            </c:ext>
          </c:extLst>
        </c:ser>
        <c:ser>
          <c:idx val="2"/>
          <c:order val="2"/>
          <c:tx>
            <c:strRef>
              <c:f>'Incidencia_2001-2019'!$A$4</c:f>
              <c:strCache>
                <c:ptCount val="1"/>
                <c:pt idx="0">
                  <c:v>Hepatite C</c:v>
                </c:pt>
              </c:strCache>
            </c:strRef>
          </c:tx>
          <c:spPr>
            <a:ln w="28575" cap="rnd">
              <a:solidFill>
                <a:srgbClr val="00AC1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'Incidencia_2001-2019'!$B$4:$T$4</c:f>
              <c:numCache>
                <c:formatCode>0.0000</c:formatCode>
                <c:ptCount val="19"/>
                <c:pt idx="0">
                  <c:v>3.8941716704713296</c:v>
                </c:pt>
                <c:pt idx="1">
                  <c:v>4.6274197035886013</c:v>
                </c:pt>
                <c:pt idx="2">
                  <c:v>5.7900813006907388</c:v>
                </c:pt>
                <c:pt idx="3">
                  <c:v>7.316293138648672</c:v>
                </c:pt>
                <c:pt idx="4">
                  <c:v>7.43928916750456</c:v>
                </c:pt>
                <c:pt idx="5">
                  <c:v>5.5249606198647081</c:v>
                </c:pt>
                <c:pt idx="6">
                  <c:v>9.1</c:v>
                </c:pt>
                <c:pt idx="7">
                  <c:v>10.6</c:v>
                </c:pt>
                <c:pt idx="8">
                  <c:v>11.4</c:v>
                </c:pt>
                <c:pt idx="9">
                  <c:v>11</c:v>
                </c:pt>
                <c:pt idx="10">
                  <c:v>12.6</c:v>
                </c:pt>
                <c:pt idx="11">
                  <c:v>13.1</c:v>
                </c:pt>
                <c:pt idx="12">
                  <c:v>12.6</c:v>
                </c:pt>
                <c:pt idx="13">
                  <c:v>11.9</c:v>
                </c:pt>
                <c:pt idx="14">
                  <c:v>13.2</c:v>
                </c:pt>
                <c:pt idx="15">
                  <c:v>13.9</c:v>
                </c:pt>
                <c:pt idx="16">
                  <c:v>12.5</c:v>
                </c:pt>
                <c:pt idx="17">
                  <c:v>13.3</c:v>
                </c:pt>
                <c:pt idx="18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5D7-40BA-B452-DD6A1C1BA85C}"/>
            </c:ext>
          </c:extLst>
        </c:ser>
        <c:ser>
          <c:idx val="3"/>
          <c:order val="3"/>
          <c:tx>
            <c:strRef>
              <c:f>'Incidencia_2001-2019'!$A$5</c:f>
              <c:strCache>
                <c:ptCount val="1"/>
                <c:pt idx="0">
                  <c:v>Hepatite 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'Incidencia_2001-2019'!$B$5:$T$5</c:f>
              <c:numCache>
                <c:formatCode>0.0000</c:formatCode>
                <c:ptCount val="19"/>
                <c:pt idx="0">
                  <c:v>4.3507057244950062E-2</c:v>
                </c:pt>
                <c:pt idx="1">
                  <c:v>7.157869854579571E-2</c:v>
                </c:pt>
                <c:pt idx="2">
                  <c:v>9.3288098292546806E-2</c:v>
                </c:pt>
                <c:pt idx="3">
                  <c:v>6.1129735671057783E-2</c:v>
                </c:pt>
                <c:pt idx="4">
                  <c:v>7.9268443910061714E-2</c:v>
                </c:pt>
                <c:pt idx="5">
                  <c:v>8.4060356363868521E-2</c:v>
                </c:pt>
                <c:pt idx="6">
                  <c:v>0.11412143159401621</c:v>
                </c:pt>
                <c:pt idx="7">
                  <c:v>0.11602591373386821</c:v>
                </c:pt>
                <c:pt idx="8">
                  <c:v>0.15613028406954829</c:v>
                </c:pt>
                <c:pt idx="9">
                  <c:v>0.15414242510515791</c:v>
                </c:pt>
                <c:pt idx="10">
                  <c:v>0.20324433367922815</c:v>
                </c:pt>
                <c:pt idx="11">
                  <c:v>0.15878209595769138</c:v>
                </c:pt>
                <c:pt idx="12">
                  <c:v>0.18352475952176314</c:v>
                </c:pt>
                <c:pt idx="13">
                  <c:v>0.17751521480440599</c:v>
                </c:pt>
                <c:pt idx="14">
                  <c:v>0.12225987560135904</c:v>
                </c:pt>
                <c:pt idx="15">
                  <c:v>6.4042208239964524E-2</c:v>
                </c:pt>
                <c:pt idx="16">
                  <c:v>7.8974894694803177E-2</c:v>
                </c:pt>
                <c:pt idx="17">
                  <c:v>7.2423833868358406E-2</c:v>
                </c:pt>
                <c:pt idx="18">
                  <c:v>7.804056324824811E-2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5D7-40BA-B452-DD6A1C1BA8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211848"/>
        <c:axId val="646212632"/>
      </c:lineChart>
      <c:catAx>
        <c:axId val="64621184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cap="none" spc="120" normalizeH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263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46212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none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 sz="1800" dirty="0"/>
                  <a:t>Incidência</a:t>
                </a:r>
              </a:p>
              <a:p>
                <a:pPr>
                  <a:defRPr sz="1800" cap="none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pt-BR" sz="1800" dirty="0"/>
                  <a:t>(x100.000</a:t>
                </a:r>
                <a:r>
                  <a:rPr lang="pt-BR" sz="1800" baseline="0" dirty="0"/>
                  <a:t> </a:t>
                </a:r>
                <a:r>
                  <a:rPr lang="pt-BR" sz="1800" dirty="0"/>
                  <a:t>hab.)</a:t>
                </a:r>
              </a:p>
            </c:rich>
          </c:tx>
          <c:layout>
            <c:manualLayout>
              <c:xMode val="edge"/>
              <c:yMode val="edge"/>
              <c:x val="1.0555325321176957E-2"/>
              <c:y val="0.160413938524368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none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184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337489687810125"/>
          <c:y val="5.4045271980891443E-2"/>
          <c:w val="0.19158739124314675"/>
          <c:h val="0.80655783081628807"/>
        </c:manualLayout>
      </c:layout>
      <c:overlay val="0"/>
      <c:spPr>
        <a:noFill/>
        <a:ln w="5715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2">
        <a:lumMod val="40000"/>
        <a:lumOff val="6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488173627419381"/>
          <c:y val="0.17893928833145575"/>
          <c:w val="0.60199689951036817"/>
          <c:h val="0.61776178482899335"/>
        </c:manualLayout>
      </c:layout>
      <c:lineChart>
        <c:grouping val="standard"/>
        <c:varyColors val="0"/>
        <c:ser>
          <c:idx val="0"/>
          <c:order val="0"/>
          <c:tx>
            <c:strRef>
              <c:f>'Incidencia_2001-2019'!$A$2</c:f>
              <c:strCache>
                <c:ptCount val="1"/>
                <c:pt idx="0">
                  <c:v>Hepatite 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'Incidencia_2001-2019'!$B$2:$T$2</c:f>
              <c:numCache>
                <c:formatCode>0.0000</c:formatCode>
                <c:ptCount val="19"/>
                <c:pt idx="0">
                  <c:v>12.188357063648608</c:v>
                </c:pt>
                <c:pt idx="1">
                  <c:v>8.2848048844845792</c:v>
                </c:pt>
                <c:pt idx="2">
                  <c:v>8.3196022204534934</c:v>
                </c:pt>
                <c:pt idx="3">
                  <c:v>11.336537016114637</c:v>
                </c:pt>
                <c:pt idx="4">
                  <c:v>13.73732991652316</c:v>
                </c:pt>
                <c:pt idx="5">
                  <c:v>10.223773915720187</c:v>
                </c:pt>
                <c:pt idx="6">
                  <c:v>7.1</c:v>
                </c:pt>
                <c:pt idx="7">
                  <c:v>6.2</c:v>
                </c:pt>
                <c:pt idx="8">
                  <c:v>5.7</c:v>
                </c:pt>
                <c:pt idx="9">
                  <c:v>3.6</c:v>
                </c:pt>
                <c:pt idx="10">
                  <c:v>3.9</c:v>
                </c:pt>
                <c:pt idx="11">
                  <c:v>3.4</c:v>
                </c:pt>
                <c:pt idx="12">
                  <c:v>3.1</c:v>
                </c:pt>
                <c:pt idx="13">
                  <c:v>3.2</c:v>
                </c:pt>
                <c:pt idx="14">
                  <c:v>1.6</c:v>
                </c:pt>
                <c:pt idx="15">
                  <c:v>0.6</c:v>
                </c:pt>
                <c:pt idx="16">
                  <c:v>1</c:v>
                </c:pt>
                <c:pt idx="17">
                  <c:v>1</c:v>
                </c:pt>
                <c:pt idx="18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D7-40BA-B452-DD6A1C1BA85C}"/>
            </c:ext>
          </c:extLst>
        </c:ser>
        <c:ser>
          <c:idx val="1"/>
          <c:order val="1"/>
          <c:tx>
            <c:strRef>
              <c:f>'Incidencia_2001-2019'!$A$3</c:f>
              <c:strCache>
                <c:ptCount val="1"/>
                <c:pt idx="0">
                  <c:v>Hepatite B</c:v>
                </c:pt>
              </c:strCache>
            </c:strRef>
          </c:tx>
          <c:spPr>
            <a:ln w="28575" cap="rnd">
              <a:solidFill>
                <a:srgbClr val="CC99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'Incidencia_2001-2019'!$B$3:$T$3</c:f>
              <c:numCache>
                <c:formatCode>0.0000</c:formatCode>
                <c:ptCount val="19"/>
                <c:pt idx="0">
                  <c:v>4.8403051420248433</c:v>
                </c:pt>
                <c:pt idx="1">
                  <c:v>5.0626181907470391</c:v>
                </c:pt>
                <c:pt idx="2">
                  <c:v>6.5997089173872654</c:v>
                </c:pt>
                <c:pt idx="3">
                  <c:v>7.0684698859281685</c:v>
                </c:pt>
                <c:pt idx="4">
                  <c:v>7.6591776591728813</c:v>
                </c:pt>
                <c:pt idx="5">
                  <c:v>0.60662664815454159</c:v>
                </c:pt>
                <c:pt idx="6">
                  <c:v>6.6</c:v>
                </c:pt>
                <c:pt idx="7">
                  <c:v>7.1</c:v>
                </c:pt>
                <c:pt idx="8">
                  <c:v>7.8</c:v>
                </c:pt>
                <c:pt idx="9">
                  <c:v>7.2</c:v>
                </c:pt>
                <c:pt idx="10">
                  <c:v>8.6999999999999993</c:v>
                </c:pt>
                <c:pt idx="11">
                  <c:v>8.4</c:v>
                </c:pt>
                <c:pt idx="12">
                  <c:v>8.3000000000000007</c:v>
                </c:pt>
                <c:pt idx="13">
                  <c:v>8.3000000000000007</c:v>
                </c:pt>
                <c:pt idx="14">
                  <c:v>7.9</c:v>
                </c:pt>
                <c:pt idx="15">
                  <c:v>7.2</c:v>
                </c:pt>
                <c:pt idx="16">
                  <c:v>6.9</c:v>
                </c:pt>
                <c:pt idx="17">
                  <c:v>7</c:v>
                </c:pt>
                <c:pt idx="18">
                  <c:v>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D7-40BA-B452-DD6A1C1BA85C}"/>
            </c:ext>
          </c:extLst>
        </c:ser>
        <c:ser>
          <c:idx val="2"/>
          <c:order val="2"/>
          <c:tx>
            <c:strRef>
              <c:f>'Incidencia_2001-2019'!$A$4</c:f>
              <c:strCache>
                <c:ptCount val="1"/>
                <c:pt idx="0">
                  <c:v>Hepatite C</c:v>
                </c:pt>
              </c:strCache>
            </c:strRef>
          </c:tx>
          <c:spPr>
            <a:ln w="28575" cap="rnd">
              <a:solidFill>
                <a:srgbClr val="00AC1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'Incidencia_2001-2019'!$B$4:$T$4</c:f>
              <c:numCache>
                <c:formatCode>0.0000</c:formatCode>
                <c:ptCount val="19"/>
                <c:pt idx="0">
                  <c:v>3.8941716704713296</c:v>
                </c:pt>
                <c:pt idx="1">
                  <c:v>4.6274197035886013</c:v>
                </c:pt>
                <c:pt idx="2">
                  <c:v>5.7900813006907388</c:v>
                </c:pt>
                <c:pt idx="3">
                  <c:v>7.316293138648672</c:v>
                </c:pt>
                <c:pt idx="4">
                  <c:v>7.43928916750456</c:v>
                </c:pt>
                <c:pt idx="5">
                  <c:v>5.5249606198647081</c:v>
                </c:pt>
                <c:pt idx="6">
                  <c:v>9.1</c:v>
                </c:pt>
                <c:pt idx="7">
                  <c:v>10.6</c:v>
                </c:pt>
                <c:pt idx="8">
                  <c:v>11.4</c:v>
                </c:pt>
                <c:pt idx="9">
                  <c:v>11</c:v>
                </c:pt>
                <c:pt idx="10">
                  <c:v>12.6</c:v>
                </c:pt>
                <c:pt idx="11">
                  <c:v>13.1</c:v>
                </c:pt>
                <c:pt idx="12">
                  <c:v>12.6</c:v>
                </c:pt>
                <c:pt idx="13">
                  <c:v>11.9</c:v>
                </c:pt>
                <c:pt idx="14">
                  <c:v>13.2</c:v>
                </c:pt>
                <c:pt idx="15">
                  <c:v>13.9</c:v>
                </c:pt>
                <c:pt idx="16">
                  <c:v>12.5</c:v>
                </c:pt>
                <c:pt idx="17">
                  <c:v>13.3</c:v>
                </c:pt>
                <c:pt idx="18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5D7-40BA-B452-DD6A1C1BA85C}"/>
            </c:ext>
          </c:extLst>
        </c:ser>
        <c:ser>
          <c:idx val="3"/>
          <c:order val="3"/>
          <c:tx>
            <c:strRef>
              <c:f>'Incidencia_2001-2019'!$A$5</c:f>
              <c:strCache>
                <c:ptCount val="1"/>
                <c:pt idx="0">
                  <c:v>Hepatite 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'Incidencia_2001-2019'!$B$5:$T$5</c:f>
              <c:numCache>
                <c:formatCode>0.0000</c:formatCode>
                <c:ptCount val="19"/>
                <c:pt idx="0">
                  <c:v>4.3507057244950062E-2</c:v>
                </c:pt>
                <c:pt idx="1">
                  <c:v>7.157869854579571E-2</c:v>
                </c:pt>
                <c:pt idx="2">
                  <c:v>9.3288098292546806E-2</c:v>
                </c:pt>
                <c:pt idx="3">
                  <c:v>6.1129735671057783E-2</c:v>
                </c:pt>
                <c:pt idx="4">
                  <c:v>7.9268443910061714E-2</c:v>
                </c:pt>
                <c:pt idx="5">
                  <c:v>8.4060356363868521E-2</c:v>
                </c:pt>
                <c:pt idx="6">
                  <c:v>0.11412143159401621</c:v>
                </c:pt>
                <c:pt idx="7">
                  <c:v>0.11602591373386821</c:v>
                </c:pt>
                <c:pt idx="8">
                  <c:v>0.15613028406954829</c:v>
                </c:pt>
                <c:pt idx="9">
                  <c:v>0.15414242510515791</c:v>
                </c:pt>
                <c:pt idx="10">
                  <c:v>0.20324433367922815</c:v>
                </c:pt>
                <c:pt idx="11">
                  <c:v>0.15878209595769138</c:v>
                </c:pt>
                <c:pt idx="12">
                  <c:v>0.18352475952176314</c:v>
                </c:pt>
                <c:pt idx="13">
                  <c:v>0.17751521480440599</c:v>
                </c:pt>
                <c:pt idx="14">
                  <c:v>0.12225987560135904</c:v>
                </c:pt>
                <c:pt idx="15">
                  <c:v>6.4042208239964524E-2</c:v>
                </c:pt>
                <c:pt idx="16">
                  <c:v>7.8974894694803177E-2</c:v>
                </c:pt>
                <c:pt idx="17">
                  <c:v>7.2423833868358406E-2</c:v>
                </c:pt>
                <c:pt idx="18">
                  <c:v>7.804056324824811E-2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5D7-40BA-B452-DD6A1C1BA8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211848"/>
        <c:axId val="646212632"/>
      </c:lineChart>
      <c:catAx>
        <c:axId val="64621184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cap="none" spc="120" normalizeH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263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46212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none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 sz="1800" dirty="0"/>
                  <a:t>Incidência</a:t>
                </a:r>
              </a:p>
              <a:p>
                <a:pPr>
                  <a:defRPr sz="1800" cap="none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pt-BR" sz="1800" dirty="0"/>
                  <a:t>(x100.000</a:t>
                </a:r>
                <a:r>
                  <a:rPr lang="pt-BR" sz="1800" baseline="0" dirty="0"/>
                  <a:t> </a:t>
                </a:r>
                <a:r>
                  <a:rPr lang="pt-BR" sz="1800" dirty="0"/>
                  <a:t>hab.)</a:t>
                </a:r>
              </a:p>
            </c:rich>
          </c:tx>
          <c:layout>
            <c:manualLayout>
              <c:xMode val="edge"/>
              <c:yMode val="edge"/>
              <c:x val="1.0555325321176957E-2"/>
              <c:y val="0.160413938524368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none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184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337489687810125"/>
          <c:y val="5.4045271980891443E-2"/>
          <c:w val="0.19158739124314675"/>
          <c:h val="0.80655783081628807"/>
        </c:manualLayout>
      </c:layout>
      <c:overlay val="0"/>
      <c:spPr>
        <a:noFill/>
        <a:ln w="5715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2">
        <a:lumMod val="40000"/>
        <a:lumOff val="6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488173627419381"/>
          <c:y val="0.17893928833145575"/>
          <c:w val="0.60199689951036817"/>
          <c:h val="0.61776178482899335"/>
        </c:manualLayout>
      </c:layout>
      <c:lineChart>
        <c:grouping val="standard"/>
        <c:varyColors val="0"/>
        <c:ser>
          <c:idx val="0"/>
          <c:order val="0"/>
          <c:tx>
            <c:strRef>
              <c:f>'Incidencia_2001-2019'!$A$2</c:f>
              <c:strCache>
                <c:ptCount val="1"/>
                <c:pt idx="0">
                  <c:v>Hepatite 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'Incidencia_2001-2019'!$B$2:$T$2</c:f>
              <c:numCache>
                <c:formatCode>0.0000</c:formatCode>
                <c:ptCount val="19"/>
                <c:pt idx="0">
                  <c:v>12.188357063648608</c:v>
                </c:pt>
                <c:pt idx="1">
                  <c:v>8.2848048844845792</c:v>
                </c:pt>
                <c:pt idx="2">
                  <c:v>8.3196022204534934</c:v>
                </c:pt>
                <c:pt idx="3">
                  <c:v>11.336537016114637</c:v>
                </c:pt>
                <c:pt idx="4">
                  <c:v>13.73732991652316</c:v>
                </c:pt>
                <c:pt idx="5">
                  <c:v>10.223773915720187</c:v>
                </c:pt>
                <c:pt idx="6">
                  <c:v>7.1</c:v>
                </c:pt>
                <c:pt idx="7">
                  <c:v>6.2</c:v>
                </c:pt>
                <c:pt idx="8">
                  <c:v>5.7</c:v>
                </c:pt>
                <c:pt idx="9">
                  <c:v>3.6</c:v>
                </c:pt>
                <c:pt idx="10">
                  <c:v>3.9</c:v>
                </c:pt>
                <c:pt idx="11">
                  <c:v>3.4</c:v>
                </c:pt>
                <c:pt idx="12">
                  <c:v>3.1</c:v>
                </c:pt>
                <c:pt idx="13">
                  <c:v>3.2</c:v>
                </c:pt>
                <c:pt idx="14">
                  <c:v>1.6</c:v>
                </c:pt>
                <c:pt idx="15">
                  <c:v>0.6</c:v>
                </c:pt>
                <c:pt idx="16">
                  <c:v>1</c:v>
                </c:pt>
                <c:pt idx="17">
                  <c:v>1</c:v>
                </c:pt>
                <c:pt idx="18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D7-40BA-B452-DD6A1C1BA85C}"/>
            </c:ext>
          </c:extLst>
        </c:ser>
        <c:ser>
          <c:idx val="1"/>
          <c:order val="1"/>
          <c:tx>
            <c:strRef>
              <c:f>'Incidencia_2001-2019'!$A$3</c:f>
              <c:strCache>
                <c:ptCount val="1"/>
                <c:pt idx="0">
                  <c:v>Hepatite B</c:v>
                </c:pt>
              </c:strCache>
            </c:strRef>
          </c:tx>
          <c:spPr>
            <a:ln w="28575" cap="rnd">
              <a:solidFill>
                <a:srgbClr val="CC99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'Incidencia_2001-2019'!$B$3:$T$3</c:f>
              <c:numCache>
                <c:formatCode>0.0000</c:formatCode>
                <c:ptCount val="19"/>
                <c:pt idx="0">
                  <c:v>4.8403051420248433</c:v>
                </c:pt>
                <c:pt idx="1">
                  <c:v>5.0626181907470391</c:v>
                </c:pt>
                <c:pt idx="2">
                  <c:v>6.5997089173872654</c:v>
                </c:pt>
                <c:pt idx="3">
                  <c:v>7.0684698859281685</c:v>
                </c:pt>
                <c:pt idx="4">
                  <c:v>7.6591776591728813</c:v>
                </c:pt>
                <c:pt idx="5">
                  <c:v>0.60662664815454159</c:v>
                </c:pt>
                <c:pt idx="6">
                  <c:v>6.6</c:v>
                </c:pt>
                <c:pt idx="7">
                  <c:v>7.1</c:v>
                </c:pt>
                <c:pt idx="8">
                  <c:v>7.8</c:v>
                </c:pt>
                <c:pt idx="9">
                  <c:v>7.2</c:v>
                </c:pt>
                <c:pt idx="10">
                  <c:v>8.6999999999999993</c:v>
                </c:pt>
                <c:pt idx="11">
                  <c:v>8.4</c:v>
                </c:pt>
                <c:pt idx="12">
                  <c:v>8.3000000000000007</c:v>
                </c:pt>
                <c:pt idx="13">
                  <c:v>8.3000000000000007</c:v>
                </c:pt>
                <c:pt idx="14">
                  <c:v>7.9</c:v>
                </c:pt>
                <c:pt idx="15">
                  <c:v>7.2</c:v>
                </c:pt>
                <c:pt idx="16">
                  <c:v>6.9</c:v>
                </c:pt>
                <c:pt idx="17">
                  <c:v>7</c:v>
                </c:pt>
                <c:pt idx="18">
                  <c:v>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D7-40BA-B452-DD6A1C1BA85C}"/>
            </c:ext>
          </c:extLst>
        </c:ser>
        <c:ser>
          <c:idx val="2"/>
          <c:order val="2"/>
          <c:tx>
            <c:strRef>
              <c:f>'Incidencia_2001-2019'!$A$4</c:f>
              <c:strCache>
                <c:ptCount val="1"/>
                <c:pt idx="0">
                  <c:v>Hepatite C</c:v>
                </c:pt>
              </c:strCache>
            </c:strRef>
          </c:tx>
          <c:spPr>
            <a:ln w="28575" cap="rnd">
              <a:solidFill>
                <a:srgbClr val="00AC1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'Incidencia_2001-2019'!$B$4:$T$4</c:f>
              <c:numCache>
                <c:formatCode>0.0000</c:formatCode>
                <c:ptCount val="19"/>
                <c:pt idx="0">
                  <c:v>3.8941716704713296</c:v>
                </c:pt>
                <c:pt idx="1">
                  <c:v>4.6274197035886013</c:v>
                </c:pt>
                <c:pt idx="2">
                  <c:v>5.7900813006907388</c:v>
                </c:pt>
                <c:pt idx="3">
                  <c:v>7.316293138648672</c:v>
                </c:pt>
                <c:pt idx="4">
                  <c:v>7.43928916750456</c:v>
                </c:pt>
                <c:pt idx="5">
                  <c:v>5.5249606198647081</c:v>
                </c:pt>
                <c:pt idx="6">
                  <c:v>9.1</c:v>
                </c:pt>
                <c:pt idx="7">
                  <c:v>10.6</c:v>
                </c:pt>
                <c:pt idx="8">
                  <c:v>11.4</c:v>
                </c:pt>
                <c:pt idx="9">
                  <c:v>11</c:v>
                </c:pt>
                <c:pt idx="10">
                  <c:v>12.6</c:v>
                </c:pt>
                <c:pt idx="11">
                  <c:v>13.1</c:v>
                </c:pt>
                <c:pt idx="12">
                  <c:v>12.6</c:v>
                </c:pt>
                <c:pt idx="13">
                  <c:v>11.9</c:v>
                </c:pt>
                <c:pt idx="14">
                  <c:v>13.2</c:v>
                </c:pt>
                <c:pt idx="15">
                  <c:v>13.9</c:v>
                </c:pt>
                <c:pt idx="16">
                  <c:v>12.5</c:v>
                </c:pt>
                <c:pt idx="17">
                  <c:v>13.3</c:v>
                </c:pt>
                <c:pt idx="18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5D7-40BA-B452-DD6A1C1BA85C}"/>
            </c:ext>
          </c:extLst>
        </c:ser>
        <c:ser>
          <c:idx val="3"/>
          <c:order val="3"/>
          <c:tx>
            <c:strRef>
              <c:f>'Incidencia_2001-2019'!$A$5</c:f>
              <c:strCache>
                <c:ptCount val="1"/>
                <c:pt idx="0">
                  <c:v>Hepatite 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'Incidencia_2001-2019'!$B$5:$T$5</c:f>
              <c:numCache>
                <c:formatCode>0.0000</c:formatCode>
                <c:ptCount val="19"/>
                <c:pt idx="0">
                  <c:v>4.3507057244950062E-2</c:v>
                </c:pt>
                <c:pt idx="1">
                  <c:v>7.157869854579571E-2</c:v>
                </c:pt>
                <c:pt idx="2">
                  <c:v>9.3288098292546806E-2</c:v>
                </c:pt>
                <c:pt idx="3">
                  <c:v>6.1129735671057783E-2</c:v>
                </c:pt>
                <c:pt idx="4">
                  <c:v>7.9268443910061714E-2</c:v>
                </c:pt>
                <c:pt idx="5">
                  <c:v>8.4060356363868521E-2</c:v>
                </c:pt>
                <c:pt idx="6">
                  <c:v>0.11412143159401621</c:v>
                </c:pt>
                <c:pt idx="7">
                  <c:v>0.11602591373386821</c:v>
                </c:pt>
                <c:pt idx="8">
                  <c:v>0.15613028406954829</c:v>
                </c:pt>
                <c:pt idx="9">
                  <c:v>0.15414242510515791</c:v>
                </c:pt>
                <c:pt idx="10">
                  <c:v>0.20324433367922815</c:v>
                </c:pt>
                <c:pt idx="11">
                  <c:v>0.15878209595769138</c:v>
                </c:pt>
                <c:pt idx="12">
                  <c:v>0.18352475952176314</c:v>
                </c:pt>
                <c:pt idx="13">
                  <c:v>0.17751521480440599</c:v>
                </c:pt>
                <c:pt idx="14">
                  <c:v>0.12225987560135904</c:v>
                </c:pt>
                <c:pt idx="15">
                  <c:v>6.4042208239964524E-2</c:v>
                </c:pt>
                <c:pt idx="16">
                  <c:v>7.8974894694803177E-2</c:v>
                </c:pt>
                <c:pt idx="17">
                  <c:v>7.2423833868358406E-2</c:v>
                </c:pt>
                <c:pt idx="18">
                  <c:v>7.804056324824811E-2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5D7-40BA-B452-DD6A1C1BA8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211848"/>
        <c:axId val="646212632"/>
      </c:lineChart>
      <c:catAx>
        <c:axId val="64621184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cap="none" spc="120" normalizeH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263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46212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none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 sz="1800" dirty="0"/>
                  <a:t>Incidência</a:t>
                </a:r>
              </a:p>
              <a:p>
                <a:pPr>
                  <a:defRPr sz="1800" cap="none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pt-BR" sz="1800" dirty="0"/>
                  <a:t>(x100.000</a:t>
                </a:r>
                <a:r>
                  <a:rPr lang="pt-BR" sz="1800" baseline="0" dirty="0"/>
                  <a:t> </a:t>
                </a:r>
                <a:r>
                  <a:rPr lang="pt-BR" sz="1800" dirty="0"/>
                  <a:t>hab.)</a:t>
                </a:r>
              </a:p>
            </c:rich>
          </c:tx>
          <c:layout>
            <c:manualLayout>
              <c:xMode val="edge"/>
              <c:yMode val="edge"/>
              <c:x val="1.0555325321176957E-2"/>
              <c:y val="0.160413938524368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none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184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337489687810125"/>
          <c:y val="5.4045271980891443E-2"/>
          <c:w val="0.19158739124314675"/>
          <c:h val="0.80655783081628807"/>
        </c:manualLayout>
      </c:layout>
      <c:overlay val="0"/>
      <c:spPr>
        <a:noFill/>
        <a:ln w="5715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2">
        <a:lumMod val="40000"/>
        <a:lumOff val="6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488173627419381"/>
          <c:y val="0.17893928833145575"/>
          <c:w val="0.60199689951036817"/>
          <c:h val="0.61776178482899335"/>
        </c:manualLayout>
      </c:layout>
      <c:lineChart>
        <c:grouping val="standard"/>
        <c:varyColors val="0"/>
        <c:ser>
          <c:idx val="0"/>
          <c:order val="0"/>
          <c:tx>
            <c:strRef>
              <c:f>'Incidencia_2001-2019'!$A$2</c:f>
              <c:strCache>
                <c:ptCount val="1"/>
                <c:pt idx="0">
                  <c:v>Hepatite 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'Incidencia_2001-2019'!$B$2:$T$2</c:f>
              <c:numCache>
                <c:formatCode>0.0000</c:formatCode>
                <c:ptCount val="19"/>
                <c:pt idx="0">
                  <c:v>12.188357063648608</c:v>
                </c:pt>
                <c:pt idx="1">
                  <c:v>8.2848048844845792</c:v>
                </c:pt>
                <c:pt idx="2">
                  <c:v>8.3196022204534934</c:v>
                </c:pt>
                <c:pt idx="3">
                  <c:v>11.336537016114637</c:v>
                </c:pt>
                <c:pt idx="4">
                  <c:v>13.73732991652316</c:v>
                </c:pt>
                <c:pt idx="5">
                  <c:v>10.223773915720187</c:v>
                </c:pt>
                <c:pt idx="6">
                  <c:v>7.1</c:v>
                </c:pt>
                <c:pt idx="7">
                  <c:v>6.2</c:v>
                </c:pt>
                <c:pt idx="8">
                  <c:v>5.7</c:v>
                </c:pt>
                <c:pt idx="9">
                  <c:v>3.6</c:v>
                </c:pt>
                <c:pt idx="10">
                  <c:v>3.9</c:v>
                </c:pt>
                <c:pt idx="11">
                  <c:v>3.4</c:v>
                </c:pt>
                <c:pt idx="12">
                  <c:v>3.1</c:v>
                </c:pt>
                <c:pt idx="13">
                  <c:v>3.2</c:v>
                </c:pt>
                <c:pt idx="14">
                  <c:v>1.6</c:v>
                </c:pt>
                <c:pt idx="15">
                  <c:v>0.6</c:v>
                </c:pt>
                <c:pt idx="16">
                  <c:v>1</c:v>
                </c:pt>
                <c:pt idx="17">
                  <c:v>1</c:v>
                </c:pt>
                <c:pt idx="18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D7-40BA-B452-DD6A1C1BA85C}"/>
            </c:ext>
          </c:extLst>
        </c:ser>
        <c:ser>
          <c:idx val="1"/>
          <c:order val="1"/>
          <c:tx>
            <c:strRef>
              <c:f>'Incidencia_2001-2019'!$A$3</c:f>
              <c:strCache>
                <c:ptCount val="1"/>
                <c:pt idx="0">
                  <c:v>Hepatite B</c:v>
                </c:pt>
              </c:strCache>
            </c:strRef>
          </c:tx>
          <c:spPr>
            <a:ln w="28575" cap="rnd">
              <a:solidFill>
                <a:srgbClr val="CC99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'Incidencia_2001-2019'!$B$3:$T$3</c:f>
              <c:numCache>
                <c:formatCode>0.0000</c:formatCode>
                <c:ptCount val="19"/>
                <c:pt idx="0">
                  <c:v>4.8403051420248433</c:v>
                </c:pt>
                <c:pt idx="1">
                  <c:v>5.0626181907470391</c:v>
                </c:pt>
                <c:pt idx="2">
                  <c:v>6.5997089173872654</c:v>
                </c:pt>
                <c:pt idx="3">
                  <c:v>7.0684698859281685</c:v>
                </c:pt>
                <c:pt idx="4">
                  <c:v>7.6591776591728813</c:v>
                </c:pt>
                <c:pt idx="5">
                  <c:v>0.60662664815454159</c:v>
                </c:pt>
                <c:pt idx="6">
                  <c:v>6.6</c:v>
                </c:pt>
                <c:pt idx="7">
                  <c:v>7.1</c:v>
                </c:pt>
                <c:pt idx="8">
                  <c:v>7.8</c:v>
                </c:pt>
                <c:pt idx="9">
                  <c:v>7.2</c:v>
                </c:pt>
                <c:pt idx="10">
                  <c:v>8.6999999999999993</c:v>
                </c:pt>
                <c:pt idx="11">
                  <c:v>8.4</c:v>
                </c:pt>
                <c:pt idx="12">
                  <c:v>8.3000000000000007</c:v>
                </c:pt>
                <c:pt idx="13">
                  <c:v>8.3000000000000007</c:v>
                </c:pt>
                <c:pt idx="14">
                  <c:v>7.9</c:v>
                </c:pt>
                <c:pt idx="15">
                  <c:v>7.2</c:v>
                </c:pt>
                <c:pt idx="16">
                  <c:v>6.9</c:v>
                </c:pt>
                <c:pt idx="17">
                  <c:v>7</c:v>
                </c:pt>
                <c:pt idx="18">
                  <c:v>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D7-40BA-B452-DD6A1C1BA85C}"/>
            </c:ext>
          </c:extLst>
        </c:ser>
        <c:ser>
          <c:idx val="2"/>
          <c:order val="2"/>
          <c:tx>
            <c:strRef>
              <c:f>'Incidencia_2001-2019'!$A$4</c:f>
              <c:strCache>
                <c:ptCount val="1"/>
                <c:pt idx="0">
                  <c:v>Hepatite C</c:v>
                </c:pt>
              </c:strCache>
            </c:strRef>
          </c:tx>
          <c:spPr>
            <a:ln w="28575" cap="rnd">
              <a:solidFill>
                <a:srgbClr val="00AC1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'Incidencia_2001-2019'!$B$4:$T$4</c:f>
              <c:numCache>
                <c:formatCode>0.0000</c:formatCode>
                <c:ptCount val="19"/>
                <c:pt idx="0">
                  <c:v>3.8941716704713296</c:v>
                </c:pt>
                <c:pt idx="1">
                  <c:v>4.6274197035886013</c:v>
                </c:pt>
                <c:pt idx="2">
                  <c:v>5.7900813006907388</c:v>
                </c:pt>
                <c:pt idx="3">
                  <c:v>7.316293138648672</c:v>
                </c:pt>
                <c:pt idx="4">
                  <c:v>7.43928916750456</c:v>
                </c:pt>
                <c:pt idx="5">
                  <c:v>5.5249606198647081</c:v>
                </c:pt>
                <c:pt idx="6">
                  <c:v>9.1</c:v>
                </c:pt>
                <c:pt idx="7">
                  <c:v>10.6</c:v>
                </c:pt>
                <c:pt idx="8">
                  <c:v>11.4</c:v>
                </c:pt>
                <c:pt idx="9">
                  <c:v>11</c:v>
                </c:pt>
                <c:pt idx="10">
                  <c:v>12.6</c:v>
                </c:pt>
                <c:pt idx="11">
                  <c:v>13.1</c:v>
                </c:pt>
                <c:pt idx="12">
                  <c:v>12.6</c:v>
                </c:pt>
                <c:pt idx="13">
                  <c:v>11.9</c:v>
                </c:pt>
                <c:pt idx="14">
                  <c:v>13.2</c:v>
                </c:pt>
                <c:pt idx="15">
                  <c:v>13.9</c:v>
                </c:pt>
                <c:pt idx="16">
                  <c:v>12.5</c:v>
                </c:pt>
                <c:pt idx="17">
                  <c:v>13.3</c:v>
                </c:pt>
                <c:pt idx="18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5D7-40BA-B452-DD6A1C1BA85C}"/>
            </c:ext>
          </c:extLst>
        </c:ser>
        <c:ser>
          <c:idx val="3"/>
          <c:order val="3"/>
          <c:tx>
            <c:strRef>
              <c:f>'Incidencia_2001-2019'!$A$5</c:f>
              <c:strCache>
                <c:ptCount val="1"/>
                <c:pt idx="0">
                  <c:v>Hepatite 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'Incidencia_2001-2019'!$B$5:$T$5</c:f>
              <c:numCache>
                <c:formatCode>0.0000</c:formatCode>
                <c:ptCount val="19"/>
                <c:pt idx="0">
                  <c:v>4.3507057244950062E-2</c:v>
                </c:pt>
                <c:pt idx="1">
                  <c:v>7.157869854579571E-2</c:v>
                </c:pt>
                <c:pt idx="2">
                  <c:v>9.3288098292546806E-2</c:v>
                </c:pt>
                <c:pt idx="3">
                  <c:v>6.1129735671057783E-2</c:v>
                </c:pt>
                <c:pt idx="4">
                  <c:v>7.9268443910061714E-2</c:v>
                </c:pt>
                <c:pt idx="5">
                  <c:v>8.4060356363868521E-2</c:v>
                </c:pt>
                <c:pt idx="6">
                  <c:v>0.11412143159401621</c:v>
                </c:pt>
                <c:pt idx="7">
                  <c:v>0.11602591373386821</c:v>
                </c:pt>
                <c:pt idx="8">
                  <c:v>0.15613028406954829</c:v>
                </c:pt>
                <c:pt idx="9">
                  <c:v>0.15414242510515791</c:v>
                </c:pt>
                <c:pt idx="10">
                  <c:v>0.20324433367922815</c:v>
                </c:pt>
                <c:pt idx="11">
                  <c:v>0.15878209595769138</c:v>
                </c:pt>
                <c:pt idx="12">
                  <c:v>0.18352475952176314</c:v>
                </c:pt>
                <c:pt idx="13">
                  <c:v>0.17751521480440599</c:v>
                </c:pt>
                <c:pt idx="14">
                  <c:v>0.12225987560135904</c:v>
                </c:pt>
                <c:pt idx="15">
                  <c:v>6.4042208239964524E-2</c:v>
                </c:pt>
                <c:pt idx="16">
                  <c:v>7.8974894694803177E-2</c:v>
                </c:pt>
                <c:pt idx="17">
                  <c:v>7.2423833868358406E-2</c:v>
                </c:pt>
                <c:pt idx="18">
                  <c:v>7.804056324824811E-2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5D7-40BA-B452-DD6A1C1BA8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211848"/>
        <c:axId val="646212632"/>
      </c:lineChart>
      <c:catAx>
        <c:axId val="64621184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cap="none" spc="120" normalizeH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263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46212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none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 sz="1800" dirty="0"/>
                  <a:t>Incidência</a:t>
                </a:r>
              </a:p>
              <a:p>
                <a:pPr>
                  <a:defRPr sz="1800" cap="none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pt-BR" sz="1800" dirty="0"/>
                  <a:t>(x100.000</a:t>
                </a:r>
                <a:r>
                  <a:rPr lang="pt-BR" sz="1800" baseline="0" dirty="0"/>
                  <a:t> </a:t>
                </a:r>
                <a:r>
                  <a:rPr lang="pt-BR" sz="1800" dirty="0"/>
                  <a:t>hab.)</a:t>
                </a:r>
              </a:p>
            </c:rich>
          </c:tx>
          <c:layout>
            <c:manualLayout>
              <c:xMode val="edge"/>
              <c:yMode val="edge"/>
              <c:x val="1.0555325321176957E-2"/>
              <c:y val="0.160413938524368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none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184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337489687810125"/>
          <c:y val="5.4045271980891443E-2"/>
          <c:w val="0.19158739124314675"/>
          <c:h val="0.80655783081628807"/>
        </c:manualLayout>
      </c:layout>
      <c:overlay val="0"/>
      <c:spPr>
        <a:noFill/>
        <a:ln w="5715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2">
        <a:lumMod val="40000"/>
        <a:lumOff val="6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488173627419381"/>
          <c:y val="0.17893928833145575"/>
          <c:w val="0.60199689951036817"/>
          <c:h val="0.61776178482899335"/>
        </c:manualLayout>
      </c:layout>
      <c:lineChart>
        <c:grouping val="standard"/>
        <c:varyColors val="0"/>
        <c:ser>
          <c:idx val="0"/>
          <c:order val="0"/>
          <c:tx>
            <c:strRef>
              <c:f>'Incidencia_2001-2019'!$A$2</c:f>
              <c:strCache>
                <c:ptCount val="1"/>
                <c:pt idx="0">
                  <c:v>Hepatite 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'Incidencia_2001-2019'!$B$2:$T$2</c:f>
              <c:numCache>
                <c:formatCode>0.0000</c:formatCode>
                <c:ptCount val="19"/>
                <c:pt idx="0">
                  <c:v>12.188357063648608</c:v>
                </c:pt>
                <c:pt idx="1">
                  <c:v>8.2848048844845792</c:v>
                </c:pt>
                <c:pt idx="2">
                  <c:v>8.3196022204534934</c:v>
                </c:pt>
                <c:pt idx="3">
                  <c:v>11.336537016114637</c:v>
                </c:pt>
                <c:pt idx="4">
                  <c:v>13.73732991652316</c:v>
                </c:pt>
                <c:pt idx="5">
                  <c:v>10.223773915720187</c:v>
                </c:pt>
                <c:pt idx="6">
                  <c:v>7.1</c:v>
                </c:pt>
                <c:pt idx="7">
                  <c:v>6.2</c:v>
                </c:pt>
                <c:pt idx="8">
                  <c:v>5.7</c:v>
                </c:pt>
                <c:pt idx="9">
                  <c:v>3.6</c:v>
                </c:pt>
                <c:pt idx="10">
                  <c:v>3.9</c:v>
                </c:pt>
                <c:pt idx="11">
                  <c:v>3.4</c:v>
                </c:pt>
                <c:pt idx="12">
                  <c:v>3.1</c:v>
                </c:pt>
                <c:pt idx="13">
                  <c:v>3.2</c:v>
                </c:pt>
                <c:pt idx="14">
                  <c:v>1.6</c:v>
                </c:pt>
                <c:pt idx="15">
                  <c:v>0.6</c:v>
                </c:pt>
                <c:pt idx="16">
                  <c:v>1</c:v>
                </c:pt>
                <c:pt idx="17">
                  <c:v>1</c:v>
                </c:pt>
                <c:pt idx="18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D7-40BA-B452-DD6A1C1BA85C}"/>
            </c:ext>
          </c:extLst>
        </c:ser>
        <c:ser>
          <c:idx val="1"/>
          <c:order val="1"/>
          <c:tx>
            <c:strRef>
              <c:f>'Incidencia_2001-2019'!$A$3</c:f>
              <c:strCache>
                <c:ptCount val="1"/>
                <c:pt idx="0">
                  <c:v>Hepatite B</c:v>
                </c:pt>
              </c:strCache>
            </c:strRef>
          </c:tx>
          <c:spPr>
            <a:ln w="28575" cap="rnd">
              <a:solidFill>
                <a:srgbClr val="CC990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'Incidencia_2001-2019'!$B$3:$T$3</c:f>
              <c:numCache>
                <c:formatCode>0.0000</c:formatCode>
                <c:ptCount val="19"/>
                <c:pt idx="0">
                  <c:v>4.8403051420248433</c:v>
                </c:pt>
                <c:pt idx="1">
                  <c:v>5.0626181907470391</c:v>
                </c:pt>
                <c:pt idx="2">
                  <c:v>6.5997089173872654</c:v>
                </c:pt>
                <c:pt idx="3">
                  <c:v>7.0684698859281685</c:v>
                </c:pt>
                <c:pt idx="4">
                  <c:v>7.6591776591728813</c:v>
                </c:pt>
                <c:pt idx="5">
                  <c:v>0.60662664815454159</c:v>
                </c:pt>
                <c:pt idx="6">
                  <c:v>6.6</c:v>
                </c:pt>
                <c:pt idx="7">
                  <c:v>7.1</c:v>
                </c:pt>
                <c:pt idx="8">
                  <c:v>7.8</c:v>
                </c:pt>
                <c:pt idx="9">
                  <c:v>7.2</c:v>
                </c:pt>
                <c:pt idx="10">
                  <c:v>8.6999999999999993</c:v>
                </c:pt>
                <c:pt idx="11">
                  <c:v>8.4</c:v>
                </c:pt>
                <c:pt idx="12">
                  <c:v>8.3000000000000007</c:v>
                </c:pt>
                <c:pt idx="13">
                  <c:v>8.3000000000000007</c:v>
                </c:pt>
                <c:pt idx="14">
                  <c:v>7.9</c:v>
                </c:pt>
                <c:pt idx="15">
                  <c:v>7.2</c:v>
                </c:pt>
                <c:pt idx="16">
                  <c:v>6.9</c:v>
                </c:pt>
                <c:pt idx="17">
                  <c:v>7</c:v>
                </c:pt>
                <c:pt idx="18">
                  <c:v>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D7-40BA-B452-DD6A1C1BA85C}"/>
            </c:ext>
          </c:extLst>
        </c:ser>
        <c:ser>
          <c:idx val="2"/>
          <c:order val="2"/>
          <c:tx>
            <c:strRef>
              <c:f>'Incidencia_2001-2019'!$A$4</c:f>
              <c:strCache>
                <c:ptCount val="1"/>
                <c:pt idx="0">
                  <c:v>Hepatite C</c:v>
                </c:pt>
              </c:strCache>
            </c:strRef>
          </c:tx>
          <c:spPr>
            <a:ln w="28575" cap="rnd">
              <a:solidFill>
                <a:srgbClr val="00AC10"/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'Incidencia_2001-2019'!$B$4:$T$4</c:f>
              <c:numCache>
                <c:formatCode>0.0000</c:formatCode>
                <c:ptCount val="19"/>
                <c:pt idx="0">
                  <c:v>3.8941716704713296</c:v>
                </c:pt>
                <c:pt idx="1">
                  <c:v>4.6274197035886013</c:v>
                </c:pt>
                <c:pt idx="2">
                  <c:v>5.7900813006907388</c:v>
                </c:pt>
                <c:pt idx="3">
                  <c:v>7.316293138648672</c:v>
                </c:pt>
                <c:pt idx="4">
                  <c:v>7.43928916750456</c:v>
                </c:pt>
                <c:pt idx="5">
                  <c:v>5.5249606198647081</c:v>
                </c:pt>
                <c:pt idx="6">
                  <c:v>9.1</c:v>
                </c:pt>
                <c:pt idx="7">
                  <c:v>10.6</c:v>
                </c:pt>
                <c:pt idx="8">
                  <c:v>11.4</c:v>
                </c:pt>
                <c:pt idx="9">
                  <c:v>11</c:v>
                </c:pt>
                <c:pt idx="10">
                  <c:v>12.6</c:v>
                </c:pt>
                <c:pt idx="11">
                  <c:v>13.1</c:v>
                </c:pt>
                <c:pt idx="12">
                  <c:v>12.6</c:v>
                </c:pt>
                <c:pt idx="13">
                  <c:v>11.9</c:v>
                </c:pt>
                <c:pt idx="14">
                  <c:v>13.2</c:v>
                </c:pt>
                <c:pt idx="15">
                  <c:v>13.9</c:v>
                </c:pt>
                <c:pt idx="16">
                  <c:v>12.5</c:v>
                </c:pt>
                <c:pt idx="17">
                  <c:v>13.3</c:v>
                </c:pt>
                <c:pt idx="18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5D7-40BA-B452-DD6A1C1BA85C}"/>
            </c:ext>
          </c:extLst>
        </c:ser>
        <c:ser>
          <c:idx val="3"/>
          <c:order val="3"/>
          <c:tx>
            <c:strRef>
              <c:f>'Incidencia_2001-2019'!$A$5</c:f>
              <c:strCache>
                <c:ptCount val="1"/>
                <c:pt idx="0">
                  <c:v>Hepatite 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'Incidencia_2001-2019'!$B$1:$T$1</c:f>
              <c:strCache>
                <c:ptCount val="19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</c:strCache>
            </c:strRef>
          </c:cat>
          <c:val>
            <c:numRef>
              <c:f>'Incidencia_2001-2019'!$B$5:$T$5</c:f>
              <c:numCache>
                <c:formatCode>0.0000</c:formatCode>
                <c:ptCount val="19"/>
                <c:pt idx="0">
                  <c:v>4.3507057244950062E-2</c:v>
                </c:pt>
                <c:pt idx="1">
                  <c:v>7.157869854579571E-2</c:v>
                </c:pt>
                <c:pt idx="2">
                  <c:v>9.3288098292546806E-2</c:v>
                </c:pt>
                <c:pt idx="3">
                  <c:v>6.1129735671057783E-2</c:v>
                </c:pt>
                <c:pt idx="4">
                  <c:v>7.9268443910061714E-2</c:v>
                </c:pt>
                <c:pt idx="5">
                  <c:v>8.4060356363868521E-2</c:v>
                </c:pt>
                <c:pt idx="6">
                  <c:v>0.11412143159401621</c:v>
                </c:pt>
                <c:pt idx="7">
                  <c:v>0.11602591373386821</c:v>
                </c:pt>
                <c:pt idx="8">
                  <c:v>0.15613028406954829</c:v>
                </c:pt>
                <c:pt idx="9">
                  <c:v>0.15414242510515791</c:v>
                </c:pt>
                <c:pt idx="10">
                  <c:v>0.20324433367922815</c:v>
                </c:pt>
                <c:pt idx="11">
                  <c:v>0.15878209595769138</c:v>
                </c:pt>
                <c:pt idx="12">
                  <c:v>0.18352475952176314</c:v>
                </c:pt>
                <c:pt idx="13">
                  <c:v>0.17751521480440599</c:v>
                </c:pt>
                <c:pt idx="14">
                  <c:v>0.12225987560135904</c:v>
                </c:pt>
                <c:pt idx="15">
                  <c:v>6.4042208239964524E-2</c:v>
                </c:pt>
                <c:pt idx="16">
                  <c:v>7.8974894694803177E-2</c:v>
                </c:pt>
                <c:pt idx="17">
                  <c:v>7.2423833868358406E-2</c:v>
                </c:pt>
                <c:pt idx="18">
                  <c:v>7.804056324824811E-2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5D7-40BA-B452-DD6A1C1BA8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211848"/>
        <c:axId val="646212632"/>
      </c:lineChart>
      <c:catAx>
        <c:axId val="64621184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cap="none" spc="120" normalizeH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263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46212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none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pt-BR" sz="1800" dirty="0"/>
                  <a:t>Incidência</a:t>
                </a:r>
              </a:p>
              <a:p>
                <a:pPr>
                  <a:defRPr sz="1800" cap="none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pt-BR" sz="1800" dirty="0"/>
                  <a:t>(x100.000</a:t>
                </a:r>
                <a:r>
                  <a:rPr lang="pt-BR" sz="1800" baseline="0" dirty="0"/>
                  <a:t> </a:t>
                </a:r>
                <a:r>
                  <a:rPr lang="pt-BR" sz="1800" dirty="0"/>
                  <a:t>hab.)</a:t>
                </a:r>
              </a:p>
            </c:rich>
          </c:tx>
          <c:layout>
            <c:manualLayout>
              <c:xMode val="edge"/>
              <c:yMode val="edge"/>
              <c:x val="1.0555325321176957E-2"/>
              <c:y val="0.160413938524368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none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pt-BR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646211848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337489687810125"/>
          <c:y val="5.4045271980891443E-2"/>
          <c:w val="0.19158739124314675"/>
          <c:h val="0.80655783081628807"/>
        </c:manualLayout>
      </c:layout>
      <c:overlay val="0"/>
      <c:spPr>
        <a:noFill/>
        <a:ln w="5715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2">
        <a:lumMod val="40000"/>
        <a:lumOff val="60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247115173966855E-2"/>
          <c:y val="4.8260638297872339E-2"/>
          <c:w val="0.67020136262494745"/>
          <c:h val="0.758067897371714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Incidencia!$B$3</c:f>
              <c:strCache>
                <c:ptCount val="1"/>
                <c:pt idx="0">
                  <c:v>Norte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numRef>
              <c:f>Incidencia!$A$14:$A$24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  <c:extLst/>
            </c:numRef>
          </c:cat>
          <c:val>
            <c:numRef>
              <c:f>Incidencia!$B$14:$B$24</c:f>
              <c:numCache>
                <c:formatCode>0.00</c:formatCode>
                <c:ptCount val="11"/>
                <c:pt idx="0">
                  <c:v>14.86503483238347</c:v>
                </c:pt>
                <c:pt idx="1">
                  <c:v>15.142623970410533</c:v>
                </c:pt>
                <c:pt idx="2">
                  <c:v>15.918375000195317</c:v>
                </c:pt>
                <c:pt idx="3">
                  <c:v>11.864645755917341</c:v>
                </c:pt>
                <c:pt idx="4">
                  <c:v>16.483188421482772</c:v>
                </c:pt>
                <c:pt idx="5">
                  <c:v>15.622752542530906</c:v>
                </c:pt>
                <c:pt idx="6">
                  <c:v>12.98320179769946</c:v>
                </c:pt>
                <c:pt idx="7">
                  <c:v>17.195724897883334</c:v>
                </c:pt>
                <c:pt idx="8">
                  <c:v>8.6363614511284954</c:v>
                </c:pt>
                <c:pt idx="9">
                  <c:v>2.1798324499458799</c:v>
                </c:pt>
                <c:pt idx="10">
                  <c:v>0.94222851316173362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C12-4A83-AC39-534CB7A5876E}"/>
            </c:ext>
          </c:extLst>
        </c:ser>
        <c:ser>
          <c:idx val="2"/>
          <c:order val="1"/>
          <c:tx>
            <c:strRef>
              <c:f>Incidencia!$C$3</c:f>
              <c:strCache>
                <c:ptCount val="1"/>
                <c:pt idx="0">
                  <c:v>Nordeste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cat>
            <c:numRef>
              <c:f>Incidencia!$A$14:$A$24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  <c:extLst/>
            </c:numRef>
          </c:cat>
          <c:val>
            <c:numRef>
              <c:f>Incidencia!$C$14:$C$24</c:f>
              <c:numCache>
                <c:formatCode>0.00</c:formatCode>
                <c:ptCount val="11"/>
                <c:pt idx="0">
                  <c:v>7.6225259434771937</c:v>
                </c:pt>
                <c:pt idx="1">
                  <c:v>7.8559658213867234</c:v>
                </c:pt>
                <c:pt idx="2">
                  <c:v>7.1317683014245796</c:v>
                </c:pt>
                <c:pt idx="3">
                  <c:v>4.1459270711258815</c:v>
                </c:pt>
                <c:pt idx="4">
                  <c:v>3.9699555112655056</c:v>
                </c:pt>
                <c:pt idx="5">
                  <c:v>2.9365310096932604</c:v>
                </c:pt>
                <c:pt idx="6">
                  <c:v>4.4376969306425433</c:v>
                </c:pt>
                <c:pt idx="7">
                  <c:v>3.8158842946994627</c:v>
                </c:pt>
                <c:pt idx="8">
                  <c:v>1.1315521088321161</c:v>
                </c:pt>
                <c:pt idx="9">
                  <c:v>0.39004893111131478</c:v>
                </c:pt>
                <c:pt idx="10">
                  <c:v>0.24103052496151414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4C12-4A83-AC39-534CB7A5876E}"/>
            </c:ext>
          </c:extLst>
        </c:ser>
        <c:ser>
          <c:idx val="3"/>
          <c:order val="2"/>
          <c:tx>
            <c:strRef>
              <c:f>Incidencia!$D$3</c:f>
              <c:strCache>
                <c:ptCount val="1"/>
                <c:pt idx="0">
                  <c:v>Sudeste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numRef>
              <c:f>Incidencia!$A$14:$A$24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  <c:extLst/>
            </c:numRef>
          </c:cat>
          <c:val>
            <c:numRef>
              <c:f>Incidencia!$D$14:$D$24</c:f>
              <c:numCache>
                <c:formatCode>0.00</c:formatCode>
                <c:ptCount val="11"/>
                <c:pt idx="0">
                  <c:v>3.566849932100586</c:v>
                </c:pt>
                <c:pt idx="1">
                  <c:v>2.4031115193643275</c:v>
                </c:pt>
                <c:pt idx="2">
                  <c:v>1.7895248826266945</c:v>
                </c:pt>
                <c:pt idx="3">
                  <c:v>1.1588047529377614</c:v>
                </c:pt>
                <c:pt idx="4">
                  <c:v>1.4275902513665348</c:v>
                </c:pt>
                <c:pt idx="5">
                  <c:v>1.3780254447494367</c:v>
                </c:pt>
                <c:pt idx="6">
                  <c:v>1.1886500025986921</c:v>
                </c:pt>
                <c:pt idx="7">
                  <c:v>0.99159234257146889</c:v>
                </c:pt>
                <c:pt idx="8">
                  <c:v>0.57845587734496218</c:v>
                </c:pt>
                <c:pt idx="9">
                  <c:v>0.25012462227708088</c:v>
                </c:pt>
                <c:pt idx="10">
                  <c:v>1.1650412099112826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4C12-4A83-AC39-534CB7A5876E}"/>
            </c:ext>
          </c:extLst>
        </c:ser>
        <c:ser>
          <c:idx val="4"/>
          <c:order val="3"/>
          <c:tx>
            <c:strRef>
              <c:f>Incidencia!$E$3</c:f>
              <c:strCache>
                <c:ptCount val="1"/>
                <c:pt idx="0">
                  <c:v>Sul</c:v>
                </c:pt>
              </c:strCache>
            </c:strRef>
          </c:tx>
          <c:spPr>
            <a:solidFill>
              <a:srgbClr val="F46F0C"/>
            </a:solidFill>
          </c:spPr>
          <c:invertIfNegative val="0"/>
          <c:cat>
            <c:numRef>
              <c:f>Incidencia!$A$14:$A$24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  <c:extLst/>
            </c:numRef>
          </c:cat>
          <c:val>
            <c:numRef>
              <c:f>Incidencia!$E$14:$E$24</c:f>
              <c:numCache>
                <c:formatCode>0.00</c:formatCode>
                <c:ptCount val="11"/>
                <c:pt idx="0">
                  <c:v>6.6925942047863396</c:v>
                </c:pt>
                <c:pt idx="1">
                  <c:v>4.676706141315222</c:v>
                </c:pt>
                <c:pt idx="2">
                  <c:v>4.3507877848061405</c:v>
                </c:pt>
                <c:pt idx="3">
                  <c:v>3.7155252753310046</c:v>
                </c:pt>
                <c:pt idx="4">
                  <c:v>1.7995508596791872</c:v>
                </c:pt>
                <c:pt idx="5">
                  <c:v>1.4472086088774012</c:v>
                </c:pt>
                <c:pt idx="6">
                  <c:v>0.89596517709793544</c:v>
                </c:pt>
                <c:pt idx="7">
                  <c:v>0.70995034000762469</c:v>
                </c:pt>
                <c:pt idx="8">
                  <c:v>0.58501179260613512</c:v>
                </c:pt>
                <c:pt idx="9">
                  <c:v>0.40081830794007822</c:v>
                </c:pt>
                <c:pt idx="10">
                  <c:v>0.53297445487170358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4C12-4A83-AC39-534CB7A5876E}"/>
            </c:ext>
          </c:extLst>
        </c:ser>
        <c:ser>
          <c:idx val="5"/>
          <c:order val="4"/>
          <c:tx>
            <c:strRef>
              <c:f>Incidencia!$F$3</c:f>
              <c:strCache>
                <c:ptCount val="1"/>
                <c:pt idx="0">
                  <c:v>Centro-Oeste</c:v>
                </c:pt>
              </c:strCache>
            </c:strRef>
          </c:tx>
          <c:invertIfNegative val="0"/>
          <c:cat>
            <c:numRef>
              <c:f>Incidencia!$A$14:$A$24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  <c:extLst/>
            </c:numRef>
          </c:cat>
          <c:val>
            <c:numRef>
              <c:f>Incidencia!$F$14:$F$24</c:f>
              <c:numCache>
                <c:formatCode>0.00</c:formatCode>
                <c:ptCount val="11"/>
                <c:pt idx="0">
                  <c:v>7.7358203266355572</c:v>
                </c:pt>
                <c:pt idx="1">
                  <c:v>8.5572748555065434</c:v>
                </c:pt>
                <c:pt idx="2">
                  <c:v>9.5355468995978878</c:v>
                </c:pt>
                <c:pt idx="3">
                  <c:v>3.4471035037603817</c:v>
                </c:pt>
                <c:pt idx="4">
                  <c:v>3.8401616602752902</c:v>
                </c:pt>
                <c:pt idx="5">
                  <c:v>3.009869667788756</c:v>
                </c:pt>
                <c:pt idx="6">
                  <c:v>2.2943748265462638</c:v>
                </c:pt>
                <c:pt idx="7">
                  <c:v>3.9160009903014585</c:v>
                </c:pt>
                <c:pt idx="8">
                  <c:v>1.5800824647628657</c:v>
                </c:pt>
                <c:pt idx="9">
                  <c:v>0.47251169594153319</c:v>
                </c:pt>
                <c:pt idx="10">
                  <c:v>0.39682772140199613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4C12-4A83-AC39-534CB7A587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3344000"/>
        <c:axId val="103345536"/>
      </c:barChart>
      <c:catAx>
        <c:axId val="103344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3600000"/>
          <a:lstStyle/>
          <a:p>
            <a:pPr>
              <a:defRPr sz="1400"/>
            </a:pPr>
            <a:endParaRPr lang="pt-BR"/>
          </a:p>
        </c:txPr>
        <c:crossAx val="103345536"/>
        <c:crosses val="autoZero"/>
        <c:auto val="1"/>
        <c:lblAlgn val="ctr"/>
        <c:lblOffset val="100"/>
        <c:noMultiLvlLbl val="0"/>
      </c:catAx>
      <c:valAx>
        <c:axId val="1033455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pt-BR" sz="1800" b="0" noProof="0"/>
                </a:pPr>
                <a:r>
                  <a:rPr lang="pt-BR" sz="1800" b="0" noProof="0" dirty="0"/>
                  <a:t>Incidência</a:t>
                </a:r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pt-BR"/>
          </a:p>
        </c:txPr>
        <c:crossAx val="103344000"/>
        <c:crosses val="autoZero"/>
        <c:crossBetween val="between"/>
      </c:valAx>
      <c:spPr>
        <a:solidFill>
          <a:srgbClr val="C0C0C0">
            <a:alpha val="45882"/>
          </a:srgbClr>
        </a:solidFill>
      </c:spPr>
    </c:plotArea>
    <c:legend>
      <c:legendPos val="r"/>
      <c:layout>
        <c:manualLayout>
          <c:xMode val="edge"/>
          <c:yMode val="edge"/>
          <c:x val="0.79877721977666183"/>
          <c:y val="5.2126095118898624E-2"/>
          <c:w val="0.17611344415281424"/>
          <c:h val="0.74474655819774738"/>
        </c:manualLayout>
      </c:layout>
      <c:overlay val="0"/>
      <c:txPr>
        <a:bodyPr/>
        <a:lstStyle/>
        <a:p>
          <a:pPr>
            <a:defRPr sz="1400"/>
          </a:pPr>
          <a:endParaRPr lang="pt-B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[perfil_socioepidemiologico_13_12_19.xlsx]PIVOT_TABLE!Tabela dinâmica4</c:name>
    <c:fmtId val="-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3"/>
      </c:pivotFmt>
      <c:pivotFmt>
        <c:idx val="14"/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7"/>
      </c:pivotFmt>
      <c:pivotFmt>
        <c:idx val="18"/>
      </c:pivotFmt>
      <c:pivotFmt>
        <c:idx val="19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x"/>
          <c:size val="6"/>
          <c:spPr>
            <a:noFill/>
            <a:ln w="9525">
              <a:solidFill>
                <a:schemeClr val="accent4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tar"/>
          <c:size val="6"/>
          <c:spPr>
            <a:noFill/>
            <a:ln w="9525">
              <a:solidFill>
                <a:schemeClr val="accent5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x"/>
          <c:size val="6"/>
          <c:spPr>
            <a:noFill/>
            <a:ln w="9525">
              <a:solidFill>
                <a:schemeClr val="accent4"/>
              </a:solidFill>
              <a:round/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tar"/>
          <c:size val="6"/>
          <c:spPr>
            <a:noFill/>
            <a:ln w="9525">
              <a:solidFill>
                <a:schemeClr val="accent5"/>
              </a:solidFill>
              <a:round/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x"/>
          <c:size val="6"/>
          <c:spPr>
            <a:noFill/>
            <a:ln w="9525">
              <a:solidFill>
                <a:schemeClr val="accent4"/>
              </a:solidFill>
              <a:round/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tar"/>
          <c:size val="6"/>
          <c:spPr>
            <a:noFill/>
            <a:ln w="9525">
              <a:solidFill>
                <a:schemeClr val="accent5"/>
              </a:solidFill>
              <a:round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0.12628147198909637"/>
          <c:y val="0.15277777777777779"/>
          <c:w val="0.64547083101601155"/>
          <c:h val="0.64346152296625225"/>
        </c:manualLayout>
      </c:layout>
      <c:lineChart>
        <c:grouping val="standard"/>
        <c:varyColors val="0"/>
        <c:ser>
          <c:idx val="0"/>
          <c:order val="0"/>
          <c:tx>
            <c:strRef>
              <c:f>PIVOT_TABLE!$B$94:$B$95</c:f>
              <c:strCache>
                <c:ptCount val="1"/>
                <c:pt idx="0">
                  <c:v> Ignorado</c:v>
                </c:pt>
              </c:strCache>
            </c:strRef>
          </c:tx>
          <c:spPr>
            <a:ln w="2222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PIVOT_TABLE!$A$96:$A$106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PIVOT_TABLE!$B$96:$B$106</c:f>
              <c:numCache>
                <c:formatCode>0.00%</c:formatCode>
                <c:ptCount val="10"/>
                <c:pt idx="0">
                  <c:v>4.6875E-2</c:v>
                </c:pt>
                <c:pt idx="1">
                  <c:v>0.10443037974683544</c:v>
                </c:pt>
                <c:pt idx="2">
                  <c:v>8.1818181818181818E-2</c:v>
                </c:pt>
                <c:pt idx="3">
                  <c:v>2.8050490883590462E-3</c:v>
                </c:pt>
                <c:pt idx="4">
                  <c:v>3.8314176245210726E-3</c:v>
                </c:pt>
                <c:pt idx="5">
                  <c:v>3.8235294117647062E-2</c:v>
                </c:pt>
                <c:pt idx="6">
                  <c:v>2.9449423815621E-2</c:v>
                </c:pt>
                <c:pt idx="7">
                  <c:v>8.1466395112016286E-3</c:v>
                </c:pt>
                <c:pt idx="8">
                  <c:v>6.8493150684931503E-3</c:v>
                </c:pt>
                <c:pt idx="9">
                  <c:v>0</c:v>
                </c:pt>
              </c:numCache>
            </c:numRef>
          </c:val>
          <c:smooth val="0"/>
          <c:extLst xmlns="http://schemas.openxmlformats.org/drawingml/2006/chart">
            <c:ext xmlns:c16="http://schemas.microsoft.com/office/drawing/2014/chart" uri="{C3380CC4-5D6E-409C-BE32-E72D297353CC}">
              <c16:uniqueId val="{00000000-3A8B-4DCD-A6D3-56F890FDFDB6}"/>
            </c:ext>
          </c:extLst>
        </c:ser>
        <c:ser>
          <c:idx val="1"/>
          <c:order val="1"/>
          <c:tx>
            <c:strRef>
              <c:f>PIVOT_TABLE!$C$94:$C$95</c:f>
              <c:strCache>
                <c:ptCount val="1"/>
                <c:pt idx="0">
                  <c:v>Amarela </c:v>
                </c:pt>
              </c:strCache>
            </c:strRef>
          </c:tx>
          <c:spPr>
            <a:ln w="22225" cap="rnd">
              <a:solidFill>
                <a:srgbClr val="FF00FF"/>
              </a:solidFill>
              <a:round/>
            </a:ln>
            <a:effectLst/>
          </c:spPr>
          <c:marker>
            <c:symbol val="none"/>
          </c:marker>
          <c:cat>
            <c:strRef>
              <c:f>PIVOT_TABLE!$A$96:$A$106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PIVOT_TABLE!$C$96:$C$106</c:f>
              <c:numCache>
                <c:formatCode>0.00%</c:formatCode>
                <c:ptCount val="10"/>
                <c:pt idx="0">
                  <c:v>5.681818181818182E-3</c:v>
                </c:pt>
                <c:pt idx="1">
                  <c:v>7.9113924050632917E-3</c:v>
                </c:pt>
                <c:pt idx="2">
                  <c:v>1.3636363636363636E-2</c:v>
                </c:pt>
                <c:pt idx="3">
                  <c:v>1.4025245441795231E-3</c:v>
                </c:pt>
                <c:pt idx="4">
                  <c:v>1.0217113665389528E-2</c:v>
                </c:pt>
                <c:pt idx="5">
                  <c:v>7.3529411764705881E-3</c:v>
                </c:pt>
                <c:pt idx="6">
                  <c:v>6.4020486555697821E-3</c:v>
                </c:pt>
                <c:pt idx="7">
                  <c:v>2.0366598778004071E-3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smooth val="0"/>
          <c:extLst xmlns="http://schemas.openxmlformats.org/drawingml/2006/chart">
            <c:ext xmlns:c16="http://schemas.microsoft.com/office/drawing/2014/chart" uri="{C3380CC4-5D6E-409C-BE32-E72D297353CC}">
              <c16:uniqueId val="{00000001-3A8B-4DCD-A6D3-56F890FDFDB6}"/>
            </c:ext>
          </c:extLst>
        </c:ser>
        <c:ser>
          <c:idx val="2"/>
          <c:order val="2"/>
          <c:tx>
            <c:strRef>
              <c:f>PIVOT_TABLE!$D$94:$D$95</c:f>
              <c:strCache>
                <c:ptCount val="1"/>
                <c:pt idx="0">
                  <c:v>Branca     </c:v>
                </c:pt>
              </c:strCache>
            </c:strRef>
          </c:tx>
          <c:spPr>
            <a:ln w="2222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PIVOT_TABLE!$A$96:$A$106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PIVOT_TABLE!$D$96:$D$106</c:f>
              <c:numCache>
                <c:formatCode>0.00%</c:formatCode>
                <c:ptCount val="10"/>
                <c:pt idx="0">
                  <c:v>0.15056818181818182</c:v>
                </c:pt>
                <c:pt idx="1">
                  <c:v>0.12658227848101267</c:v>
                </c:pt>
                <c:pt idx="2">
                  <c:v>0.10681818181818181</c:v>
                </c:pt>
                <c:pt idx="3">
                  <c:v>0.1276297335203366</c:v>
                </c:pt>
                <c:pt idx="4">
                  <c:v>0.10089399744572158</c:v>
                </c:pt>
                <c:pt idx="5">
                  <c:v>9.8529411764705879E-2</c:v>
                </c:pt>
                <c:pt idx="6">
                  <c:v>0.1203585147247119</c:v>
                </c:pt>
                <c:pt idx="7">
                  <c:v>0.11201629327902241</c:v>
                </c:pt>
                <c:pt idx="8">
                  <c:v>9.5890410958904104E-2</c:v>
                </c:pt>
                <c:pt idx="9">
                  <c:v>9.8039215686274508E-2</c:v>
                </c:pt>
              </c:numCache>
            </c:numRef>
          </c:val>
          <c:smooth val="0"/>
          <c:extLst xmlns="http://schemas.openxmlformats.org/drawingml/2006/chart">
            <c:ext xmlns:c16="http://schemas.microsoft.com/office/drawing/2014/chart" uri="{C3380CC4-5D6E-409C-BE32-E72D297353CC}">
              <c16:uniqueId val="{00000002-3A8B-4DCD-A6D3-56F890FDFDB6}"/>
            </c:ext>
          </c:extLst>
        </c:ser>
        <c:ser>
          <c:idx val="3"/>
          <c:order val="3"/>
          <c:tx>
            <c:strRef>
              <c:f>PIVOT_TABLE!$E$94:$E$95</c:f>
              <c:strCache>
                <c:ptCount val="1"/>
                <c:pt idx="0">
                  <c:v>Indígena     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PIVOT_TABLE!$A$96:$A$106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PIVOT_TABLE!$E$96:$E$106</c:f>
              <c:numCache>
                <c:formatCode>0.00%</c:formatCode>
                <c:ptCount val="10"/>
                <c:pt idx="0">
                  <c:v>1.9886363636363636E-2</c:v>
                </c:pt>
                <c:pt idx="1">
                  <c:v>3.1645569620253164E-3</c:v>
                </c:pt>
                <c:pt idx="2">
                  <c:v>4.5454545454545452E-3</c:v>
                </c:pt>
                <c:pt idx="3">
                  <c:v>2.8050490883590462E-3</c:v>
                </c:pt>
                <c:pt idx="4">
                  <c:v>5.108556832694764E-3</c:v>
                </c:pt>
                <c:pt idx="5">
                  <c:v>4.4117647058823529E-3</c:v>
                </c:pt>
                <c:pt idx="6">
                  <c:v>6.4020486555697821E-3</c:v>
                </c:pt>
                <c:pt idx="7">
                  <c:v>1.2219959266802444E-2</c:v>
                </c:pt>
                <c:pt idx="8">
                  <c:v>2.0547945205479451E-2</c:v>
                </c:pt>
                <c:pt idx="9">
                  <c:v>1.9607843137254902E-2</c:v>
                </c:pt>
              </c:numCache>
            </c:numRef>
          </c:val>
          <c:smooth val="0"/>
          <c:extLst xmlns="http://schemas.openxmlformats.org/drawingml/2006/chart">
            <c:ext xmlns:c16="http://schemas.microsoft.com/office/drawing/2014/chart" uri="{C3380CC4-5D6E-409C-BE32-E72D297353CC}">
              <c16:uniqueId val="{00000003-3A8B-4DCD-A6D3-56F890FDFDB6}"/>
            </c:ext>
          </c:extLst>
        </c:ser>
        <c:ser>
          <c:idx val="4"/>
          <c:order val="4"/>
          <c:tx>
            <c:strRef>
              <c:f>PIVOT_TABLE!$F$94:$F$95</c:f>
              <c:strCache>
                <c:ptCount val="1"/>
                <c:pt idx="0">
                  <c:v>Parda      </c:v>
                </c:pt>
              </c:strCache>
            </c:strRef>
          </c:tx>
          <c:spPr>
            <a:ln w="2222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strRef>
              <c:f>PIVOT_TABLE!$A$96:$A$106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PIVOT_TABLE!$F$96:$F$106</c:f>
              <c:numCache>
                <c:formatCode>0.00%</c:formatCode>
                <c:ptCount val="10"/>
                <c:pt idx="0">
                  <c:v>0.74147727272727271</c:v>
                </c:pt>
                <c:pt idx="1">
                  <c:v>0.71360759493670889</c:v>
                </c:pt>
                <c:pt idx="2">
                  <c:v>0.75909090909090904</c:v>
                </c:pt>
                <c:pt idx="3">
                  <c:v>0.83590462833099577</c:v>
                </c:pt>
                <c:pt idx="4">
                  <c:v>0.85185185185185186</c:v>
                </c:pt>
                <c:pt idx="5">
                  <c:v>0.81176470588235294</c:v>
                </c:pt>
                <c:pt idx="6">
                  <c:v>0.8053777208706786</c:v>
                </c:pt>
                <c:pt idx="7">
                  <c:v>0.83910386965376782</c:v>
                </c:pt>
                <c:pt idx="8">
                  <c:v>0.80136986301369861</c:v>
                </c:pt>
                <c:pt idx="9">
                  <c:v>0.82352941176470584</c:v>
                </c:pt>
              </c:numCache>
            </c:numRef>
          </c:val>
          <c:smooth val="0"/>
          <c:extLst xmlns="http://schemas.openxmlformats.org/drawingml/2006/chart">
            <c:ext xmlns:c16="http://schemas.microsoft.com/office/drawing/2014/chart" uri="{C3380CC4-5D6E-409C-BE32-E72D297353CC}">
              <c16:uniqueId val="{00000004-3A8B-4DCD-A6D3-56F890FDFDB6}"/>
            </c:ext>
          </c:extLst>
        </c:ser>
        <c:ser>
          <c:idx val="5"/>
          <c:order val="5"/>
          <c:tx>
            <c:strRef>
              <c:f>PIVOT_TABLE!$G$94:$G$95</c:f>
              <c:strCache>
                <c:ptCount val="1"/>
                <c:pt idx="0">
                  <c:v>Preta         </c:v>
                </c:pt>
              </c:strCache>
            </c:strRef>
          </c:tx>
          <c:spPr>
            <a:ln w="22225" cap="rnd">
              <a:solidFill>
                <a:srgbClr val="FFFFFF"/>
              </a:solidFill>
              <a:round/>
            </a:ln>
            <a:effectLst/>
          </c:spPr>
          <c:marker>
            <c:symbol val="none"/>
          </c:marker>
          <c:cat>
            <c:strRef>
              <c:f>PIVOT_TABLE!$A$96:$A$106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PIVOT_TABLE!$G$96:$G$106</c:f>
              <c:numCache>
                <c:formatCode>0.00%</c:formatCode>
                <c:ptCount val="10"/>
                <c:pt idx="0">
                  <c:v>3.551136363636364E-2</c:v>
                </c:pt>
                <c:pt idx="1">
                  <c:v>4.4303797468354431E-2</c:v>
                </c:pt>
                <c:pt idx="2">
                  <c:v>3.4090909090909088E-2</c:v>
                </c:pt>
                <c:pt idx="3">
                  <c:v>2.9453015427769985E-2</c:v>
                </c:pt>
                <c:pt idx="4">
                  <c:v>2.8097062579821201E-2</c:v>
                </c:pt>
                <c:pt idx="5">
                  <c:v>3.9705882352941174E-2</c:v>
                </c:pt>
                <c:pt idx="6">
                  <c:v>3.2010243277848911E-2</c:v>
                </c:pt>
                <c:pt idx="7">
                  <c:v>2.6476578411405296E-2</c:v>
                </c:pt>
                <c:pt idx="8">
                  <c:v>7.5342465753424653E-2</c:v>
                </c:pt>
                <c:pt idx="9">
                  <c:v>5.8823529411764705E-2</c:v>
                </c:pt>
              </c:numCache>
            </c:numRef>
          </c:val>
          <c:smooth val="0"/>
          <c:extLst xmlns="http://schemas.openxmlformats.org/drawingml/2006/chart">
            <c:ext xmlns:c16="http://schemas.microsoft.com/office/drawing/2014/chart" uri="{C3380CC4-5D6E-409C-BE32-E72D297353CC}">
              <c16:uniqueId val="{00000005-3A8B-4DCD-A6D3-56F890FDFD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0606448"/>
        <c:axId val="350607232"/>
      </c:lineChart>
      <c:catAx>
        <c:axId val="35060644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cap="all" spc="120" normalizeH="0" baseline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350607232"/>
        <c:crosses val="autoZero"/>
        <c:auto val="1"/>
        <c:lblAlgn val="ctr"/>
        <c:lblOffset val="100"/>
        <c:noMultiLvlLbl val="0"/>
      </c:catAx>
      <c:valAx>
        <c:axId val="3506072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600">
                    <a:solidFill>
                      <a:schemeClr val="tx1">
                        <a:lumMod val="85000"/>
                      </a:schemeClr>
                    </a:solidFill>
                  </a:rPr>
                  <a:t>n° de CNC</a:t>
                </a:r>
                <a:endParaRPr lang="pt-BR" sz="1600" baseline="-25000">
                  <a:solidFill>
                    <a:schemeClr val="tx1">
                      <a:lumMod val="8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6.5507517879967603E-3"/>
              <c:y val="0.3033071761424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35060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309750314667916"/>
          <c:y val="0.101962908417005"/>
          <c:w val="0.19460234756900743"/>
          <c:h val="0.800792567312548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 xmlns="http://schemas.openxmlformats.org/drawingml/2006/chart">
    <c:ext xmlns:c14="http://schemas.microsoft.com/office/drawing/2007/8/2/chart" uri="{781A3756-C4B2-4CAC-9D66-4F8BD8637D16}">
      <c14:pivotOptions>
        <c14:dropZoneFilter val="1"/>
        <c14:dropZoneSeries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[perfil_socioepidemiologico_13_12_19.xlsx]Faixa Etaria!Tabela dinâmica1</c:name>
    <c:fmtId val="-1"/>
  </c:pivotSource>
  <c:chart>
    <c:autoTitleDeleted val="0"/>
    <c:pivotFmts>
      <c:pivotFmt>
        <c:idx val="0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6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 xmlns="http://schemas.openxmlformats.org/drawingml/20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619734329581792"/>
          <c:y val="0.11624226011896069"/>
          <c:w val="0.61590652836047244"/>
          <c:h val="0.71091669938375746"/>
        </c:manualLayout>
      </c:layout>
      <c:lineChart>
        <c:grouping val="standard"/>
        <c:varyColors val="0"/>
        <c:ser>
          <c:idx val="0"/>
          <c:order val="0"/>
          <c:tx>
            <c:strRef>
              <c:f>'Faixa Etaria'!$B$1:$B$2</c:f>
              <c:strCache>
                <c:ptCount val="1"/>
                <c:pt idx="0">
                  <c:v>Infância (0-11)</c:v>
                </c:pt>
              </c:strCache>
            </c:strRef>
          </c:tx>
          <c:spPr>
            <a:ln w="22225" cap="rnd" cmpd="sng" algn="ctr">
              <a:solidFill>
                <a:schemeClr val="tx1">
                  <a:lumMod val="9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'Faixa Etaria'!$A$3:$A$13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'Faixa Etaria'!$B$3:$B$13</c:f>
              <c:numCache>
                <c:formatCode>0.00%</c:formatCode>
                <c:ptCount val="10"/>
                <c:pt idx="0">
                  <c:v>0.49930264993026502</c:v>
                </c:pt>
                <c:pt idx="1">
                  <c:v>0.48742138364779874</c:v>
                </c:pt>
                <c:pt idx="2">
                  <c:v>0.48988764044943822</c:v>
                </c:pt>
                <c:pt idx="3">
                  <c:v>0.55292479108635095</c:v>
                </c:pt>
                <c:pt idx="4">
                  <c:v>0.48331273176761436</c:v>
                </c:pt>
                <c:pt idx="5">
                  <c:v>0.46031746031746029</c:v>
                </c:pt>
                <c:pt idx="6">
                  <c:v>0.45949367088607596</c:v>
                </c:pt>
                <c:pt idx="7">
                  <c:v>0.43495934959349591</c:v>
                </c:pt>
                <c:pt idx="8">
                  <c:v>0.33783783783783783</c:v>
                </c:pt>
                <c:pt idx="9">
                  <c:v>9.6153846153846159E-2</c:v>
                </c:pt>
              </c:numCache>
            </c:numRef>
          </c:val>
          <c:smooth val="0"/>
          <c:extLst xmlns="http://schemas.openxmlformats.org/drawingml/2006/chart">
            <c:ext xmlns:c16="http://schemas.microsoft.com/office/drawing/2014/chart" uri="{C3380CC4-5D6E-409C-BE32-E72D297353CC}">
              <c16:uniqueId val="{00000000-DA19-40EC-AD2E-20BB157F2519}"/>
            </c:ext>
          </c:extLst>
        </c:ser>
        <c:ser>
          <c:idx val="1"/>
          <c:order val="1"/>
          <c:tx>
            <c:strRef>
              <c:f>'Faixa Etaria'!$C$1:$C$2</c:f>
              <c:strCache>
                <c:ptCount val="1"/>
                <c:pt idx="0">
                  <c:v>Adolescência (12-18)</c:v>
                </c:pt>
              </c:strCache>
            </c:strRef>
          </c:tx>
          <c:spPr>
            <a:ln w="22225" cap="rnd" cmpd="sng" algn="ctr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'Faixa Etaria'!$A$3:$A$13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'Faixa Etaria'!$C$3:$C$13</c:f>
              <c:numCache>
                <c:formatCode>0.00%</c:formatCode>
                <c:ptCount val="10"/>
                <c:pt idx="0">
                  <c:v>0.22315202231520223</c:v>
                </c:pt>
                <c:pt idx="1">
                  <c:v>0.22012578616352202</c:v>
                </c:pt>
                <c:pt idx="2">
                  <c:v>0.20674157303370785</c:v>
                </c:pt>
                <c:pt idx="3">
                  <c:v>0.22005571030640669</c:v>
                </c:pt>
                <c:pt idx="4">
                  <c:v>0.23238566131025959</c:v>
                </c:pt>
                <c:pt idx="5">
                  <c:v>0.24819624819624819</c:v>
                </c:pt>
                <c:pt idx="6">
                  <c:v>0.24430379746835443</c:v>
                </c:pt>
                <c:pt idx="7">
                  <c:v>0.23170731707317074</c:v>
                </c:pt>
                <c:pt idx="8">
                  <c:v>0.25675675675675674</c:v>
                </c:pt>
                <c:pt idx="9">
                  <c:v>0.11538461538461539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F6-4794-89C1-A7A62346F276}"/>
            </c:ext>
          </c:extLst>
        </c:ser>
        <c:ser>
          <c:idx val="2"/>
          <c:order val="2"/>
          <c:tx>
            <c:strRef>
              <c:f>'Faixa Etaria'!$D$1:$D$2</c:f>
              <c:strCache>
                <c:ptCount val="1"/>
                <c:pt idx="0">
                  <c:v>Jovem (19-29)</c:v>
                </c:pt>
              </c:strCache>
            </c:strRef>
          </c:tx>
          <c:spPr>
            <a:ln w="22225" cap="rnd" cmpd="sng" algn="ctr">
              <a:solidFill>
                <a:srgbClr val="FE1EEE"/>
              </a:solidFill>
              <a:round/>
            </a:ln>
            <a:effectLst/>
          </c:spPr>
          <c:marker>
            <c:symbol val="none"/>
          </c:marker>
          <c:cat>
            <c:strRef>
              <c:f>'Faixa Etaria'!$A$3:$A$13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'Faixa Etaria'!$D$3:$D$13</c:f>
              <c:numCache>
                <c:formatCode>0.00%</c:formatCode>
                <c:ptCount val="10"/>
                <c:pt idx="0">
                  <c:v>0.15760111576011157</c:v>
                </c:pt>
                <c:pt idx="1">
                  <c:v>0.15723270440251572</c:v>
                </c:pt>
                <c:pt idx="2">
                  <c:v>0.12808988764044943</c:v>
                </c:pt>
                <c:pt idx="3">
                  <c:v>0.12534818941504178</c:v>
                </c:pt>
                <c:pt idx="4">
                  <c:v>0.14709517923362175</c:v>
                </c:pt>
                <c:pt idx="5">
                  <c:v>0.16305916305916307</c:v>
                </c:pt>
                <c:pt idx="6">
                  <c:v>0.17974683544303796</c:v>
                </c:pt>
                <c:pt idx="7">
                  <c:v>0.17276422764227642</c:v>
                </c:pt>
                <c:pt idx="8">
                  <c:v>0.20945945945945946</c:v>
                </c:pt>
                <c:pt idx="9">
                  <c:v>0.30769230769230771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F6-4794-89C1-A7A62346F276}"/>
            </c:ext>
          </c:extLst>
        </c:ser>
        <c:ser>
          <c:idx val="3"/>
          <c:order val="3"/>
          <c:tx>
            <c:strRef>
              <c:f>'Faixa Etaria'!$E$1:$E$2</c:f>
              <c:strCache>
                <c:ptCount val="1"/>
                <c:pt idx="0">
                  <c:v>Adulto (30 - 59)</c:v>
                </c:pt>
              </c:strCache>
            </c:strRef>
          </c:tx>
          <c:spPr>
            <a:ln w="22225" cap="rnd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'Faixa Etaria'!$A$3:$A$13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'Faixa Etaria'!$E$3:$E$13</c:f>
              <c:numCache>
                <c:formatCode>0.00%</c:formatCode>
                <c:ptCount val="10"/>
                <c:pt idx="0">
                  <c:v>8.7866108786610872E-2</c:v>
                </c:pt>
                <c:pt idx="1">
                  <c:v>8.8050314465408799E-2</c:v>
                </c:pt>
                <c:pt idx="2">
                  <c:v>0.12584269662921349</c:v>
                </c:pt>
                <c:pt idx="3">
                  <c:v>6.9637883008356549E-2</c:v>
                </c:pt>
                <c:pt idx="4">
                  <c:v>9.0234857849196534E-2</c:v>
                </c:pt>
                <c:pt idx="5">
                  <c:v>8.6580086580086577E-2</c:v>
                </c:pt>
                <c:pt idx="6">
                  <c:v>7.0886075949367092E-2</c:v>
                </c:pt>
                <c:pt idx="7">
                  <c:v>0.11788617886178862</c:v>
                </c:pt>
                <c:pt idx="8">
                  <c:v>0.13513513513513514</c:v>
                </c:pt>
                <c:pt idx="9">
                  <c:v>0.38461538461538464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F6-4794-89C1-A7A62346F276}"/>
            </c:ext>
          </c:extLst>
        </c:ser>
        <c:ser>
          <c:idx val="4"/>
          <c:order val="4"/>
          <c:tx>
            <c:strRef>
              <c:f>'Faixa Etaria'!$F$1:$F$2</c:f>
              <c:strCache>
                <c:ptCount val="1"/>
                <c:pt idx="0">
                  <c:v>Idoso (60+)</c:v>
                </c:pt>
              </c:strCache>
            </c:strRef>
          </c:tx>
          <c:spPr>
            <a:ln w="22225" cap="rnd" cmpd="sng" algn="ctr">
              <a:solidFill>
                <a:srgbClr val="F6D340"/>
              </a:solidFill>
              <a:round/>
            </a:ln>
            <a:effectLst/>
          </c:spPr>
          <c:marker>
            <c:symbol val="none"/>
          </c:marker>
          <c:cat>
            <c:strRef>
              <c:f>'Faixa Etaria'!$A$3:$A$13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'Faixa Etaria'!$F$3:$F$13</c:f>
              <c:numCache>
                <c:formatCode>0.00%</c:formatCode>
                <c:ptCount val="10"/>
                <c:pt idx="0">
                  <c:v>3.2078103207810321E-2</c:v>
                </c:pt>
                <c:pt idx="1">
                  <c:v>4.716981132075472E-2</c:v>
                </c:pt>
                <c:pt idx="2">
                  <c:v>4.9438202247191011E-2</c:v>
                </c:pt>
                <c:pt idx="3">
                  <c:v>3.2033426183844013E-2</c:v>
                </c:pt>
                <c:pt idx="4">
                  <c:v>4.6971569839307788E-2</c:v>
                </c:pt>
                <c:pt idx="5">
                  <c:v>4.1847041847041848E-2</c:v>
                </c:pt>
                <c:pt idx="6">
                  <c:v>4.5569620253164557E-2</c:v>
                </c:pt>
                <c:pt idx="7">
                  <c:v>4.2682926829268296E-2</c:v>
                </c:pt>
                <c:pt idx="8">
                  <c:v>6.0810810810810814E-2</c:v>
                </c:pt>
                <c:pt idx="9">
                  <c:v>9.6153846153846159E-2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DF6-4794-89C1-A7A62346F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55008376"/>
        <c:axId val="555010672"/>
      </c:lineChart>
      <c:catAx>
        <c:axId val="555008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55010672"/>
        <c:crosses val="autoZero"/>
        <c:auto val="1"/>
        <c:lblAlgn val="ctr"/>
        <c:lblOffset val="100"/>
        <c:noMultiLvlLbl val="0"/>
      </c:catAx>
      <c:valAx>
        <c:axId val="555010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Distribuição Etária</a:t>
                </a:r>
              </a:p>
            </c:rich>
          </c:tx>
          <c:layout>
            <c:manualLayout>
              <c:xMode val="edge"/>
              <c:yMode val="edge"/>
              <c:x val="1.4097436479026412E-2"/>
              <c:y val="0.189441129107770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5500837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230065714666515"/>
          <c:y val="0.14516044797682054"/>
          <c:w val="0.23475926921544046"/>
          <c:h val="0.663976902141582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 xmlns="http://schemas.openxmlformats.org/drawingml/20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 xmlns="http://schemas.openxmlformats.org/drawingml/2006/chart"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B3E7B1-FBEC-44A4-8227-7ED755DE6674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threePt" dir="t"/>
        </a:scene3d>
      </dgm:spPr>
      <dgm:t>
        <a:bodyPr/>
        <a:lstStyle/>
        <a:p>
          <a:endParaRPr lang="pt-BR"/>
        </a:p>
      </dgm:t>
    </dgm:pt>
    <dgm:pt modelId="{EAF61306-2A83-47D2-8911-A2F3D8161ECF}">
      <dgm:prSet phldrT="[Texto]" custT="1"/>
      <dgm:spPr>
        <a:solidFill>
          <a:srgbClr val="FFC91D">
            <a:alpha val="81961"/>
          </a:srgbClr>
        </a:solidFill>
        <a:ln>
          <a:solidFill>
            <a:srgbClr val="082A44">
              <a:alpha val="54902"/>
            </a:srgbClr>
          </a:solidFill>
        </a:ln>
      </dgm:spPr>
      <dgm:t>
        <a:bodyPr tIns="144000" anchor="ctr" anchorCtr="0"/>
        <a:lstStyle/>
        <a:p>
          <a:r>
            <a:rPr lang="pt-BR" sz="2100" b="1" dirty="0">
              <a:solidFill>
                <a:sysClr val="windowText" lastClr="000000"/>
              </a:solidFill>
            </a:rPr>
            <a:t>HAV</a:t>
          </a:r>
        </a:p>
      </dgm:t>
    </dgm:pt>
    <dgm:pt modelId="{DE95B2A0-47CC-42CE-8A3B-7EFB01453A28}" type="parTrans" cxnId="{2C5AE1D7-67B8-4041-B925-0C9EC329D458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4DF5F347-A1B4-450F-ABA5-7BC521D97556}" type="sibTrans" cxnId="{2C5AE1D7-67B8-4041-B925-0C9EC329D458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9DE4E314-A49F-4768-B2EA-9219DB448EEC}">
      <dgm:prSet phldrT="[Texto]" custT="1"/>
      <dgm:spPr>
        <a:solidFill>
          <a:srgbClr val="39BCA7">
            <a:alpha val="94902"/>
          </a:srgbClr>
        </a:solidFill>
        <a:ln>
          <a:solidFill>
            <a:srgbClr val="082A44">
              <a:alpha val="30196"/>
            </a:srgbClr>
          </a:solidFill>
        </a:ln>
      </dgm:spPr>
      <dgm:t>
        <a:bodyPr lIns="0" tIns="0" rIns="0" bIns="0"/>
        <a:lstStyle/>
        <a:p>
          <a:r>
            <a:rPr lang="pt-BR" sz="1600" dirty="0">
              <a:solidFill>
                <a:sysClr val="windowText" lastClr="000000"/>
              </a:solidFill>
            </a:rPr>
            <a:t>Humano</a:t>
          </a:r>
        </a:p>
      </dgm:t>
    </dgm:pt>
    <dgm:pt modelId="{7394E62C-949C-4C65-9788-CDA4EDB3B485}" type="parTrans" cxnId="{AB58731E-701C-4E73-9E6C-88647C13E924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1DC6CBE5-8331-4B13-B93F-BC45BF8DD8B3}" type="sibTrans" cxnId="{AB58731E-701C-4E73-9E6C-88647C13E924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F42E3527-EB02-4E3D-8CBA-C7ECAC39C955}">
      <dgm:prSet phldrT="[Texto]" custT="1"/>
      <dgm:spPr>
        <a:solidFill>
          <a:srgbClr val="39BCA7">
            <a:alpha val="94902"/>
          </a:srgbClr>
        </a:solidFill>
        <a:ln>
          <a:solidFill>
            <a:srgbClr val="082A44">
              <a:alpha val="30196"/>
            </a:srgbClr>
          </a:solidFill>
        </a:ln>
      </dgm:spPr>
      <dgm:t>
        <a:bodyPr lIns="0" tIns="0" rIns="0" bIns="0"/>
        <a:lstStyle/>
        <a:p>
          <a:r>
            <a:rPr lang="pt-BR" sz="1600" dirty="0">
              <a:solidFill>
                <a:sysClr val="windowText" lastClr="000000"/>
              </a:solidFill>
            </a:rPr>
            <a:t>Sanitária</a:t>
          </a:r>
        </a:p>
      </dgm:t>
    </dgm:pt>
    <dgm:pt modelId="{882FCD1F-4189-40D4-B712-0E1B9362AFFF}" type="parTrans" cxnId="{C0C758E4-6945-4244-BD0E-931409D3027A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00828473-9D16-4D5E-A261-E3A043EB37AE}" type="sibTrans" cxnId="{C0C758E4-6945-4244-BD0E-931409D3027A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B9445A43-9E99-4AE3-94FE-65172EBD397B}">
      <dgm:prSet phldrT="[Texto]" custT="1"/>
      <dgm:spPr>
        <a:solidFill>
          <a:srgbClr val="39BCA7">
            <a:alpha val="94902"/>
          </a:srgbClr>
        </a:solidFill>
        <a:ln>
          <a:solidFill>
            <a:srgbClr val="082A44">
              <a:alpha val="30196"/>
            </a:srgbClr>
          </a:solidFill>
        </a:ln>
      </dgm:spPr>
      <dgm:t>
        <a:bodyPr lIns="0" tIns="0" rIns="0" bIns="0"/>
        <a:lstStyle/>
        <a:p>
          <a:r>
            <a:rPr lang="pt-BR" sz="1600" dirty="0">
              <a:solidFill>
                <a:sysClr val="windowText" lastClr="000000"/>
              </a:solidFill>
            </a:rPr>
            <a:t>Ambiental</a:t>
          </a:r>
        </a:p>
      </dgm:t>
    </dgm:pt>
    <dgm:pt modelId="{D1478AE7-1B5E-4749-B49F-2BB4B74BEEFB}" type="parTrans" cxnId="{D60BACDF-36B0-446F-9522-561E2AF92412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83F5CEF1-D286-4F46-AB2C-F3AFF3290F0E}" type="sibTrans" cxnId="{D60BACDF-36B0-446F-9522-561E2AF92412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048520D9-04AB-4C58-8136-FEBDF35E188F}">
      <dgm:prSet phldrT="[Texto]" custT="1"/>
      <dgm:spPr>
        <a:solidFill>
          <a:srgbClr val="39BCA7">
            <a:alpha val="94902"/>
          </a:srgbClr>
        </a:solidFill>
        <a:ln>
          <a:solidFill>
            <a:srgbClr val="082A44">
              <a:alpha val="30196"/>
            </a:srgbClr>
          </a:solidFill>
        </a:ln>
      </dgm:spPr>
      <dgm:t>
        <a:bodyPr lIns="0" tIns="0" rIns="0" bIns="0"/>
        <a:lstStyle/>
        <a:p>
          <a:r>
            <a:rPr lang="pt-BR" sz="1600" dirty="0">
              <a:solidFill>
                <a:sysClr val="windowText" lastClr="000000"/>
              </a:solidFill>
            </a:rPr>
            <a:t>Mudanças climáticas</a:t>
          </a:r>
        </a:p>
      </dgm:t>
    </dgm:pt>
    <dgm:pt modelId="{ECA8F235-2642-46A3-B367-7C1D72883D63}" type="parTrans" cxnId="{80C2ED3F-0049-40F0-99F2-08DB646380A9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CE7FF4E2-B1D8-4A32-927A-4C2288C34E06}" type="sibTrans" cxnId="{80C2ED3F-0049-40F0-99F2-08DB646380A9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C7073E29-A86D-4C9C-91CF-5E413B5E1ECD}">
      <dgm:prSet phldrT="[Texto]" custT="1"/>
      <dgm:spPr>
        <a:solidFill>
          <a:srgbClr val="39BCA7">
            <a:alpha val="94902"/>
          </a:srgbClr>
        </a:solidFill>
        <a:ln>
          <a:solidFill>
            <a:srgbClr val="082A44">
              <a:alpha val="30196"/>
            </a:srgbClr>
          </a:solidFill>
        </a:ln>
      </dgm:spPr>
      <dgm:t>
        <a:bodyPr lIns="0" tIns="0" rIns="0" bIns="0"/>
        <a:lstStyle/>
        <a:p>
          <a:r>
            <a:rPr lang="pt-BR" sz="1600" dirty="0">
              <a:solidFill>
                <a:sysClr val="windowText" lastClr="000000"/>
              </a:solidFill>
            </a:rPr>
            <a:t>Saúde Pública</a:t>
          </a:r>
        </a:p>
      </dgm:t>
    </dgm:pt>
    <dgm:pt modelId="{7DDCA9E2-4B63-4903-A4EB-63B8F71DF0C9}" type="parTrans" cxnId="{524AF629-C2AF-4F5B-B4DA-45B9F5D9E61D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DE078B8A-8EBE-4768-9755-5ADE1846F5F0}" type="sibTrans" cxnId="{524AF629-C2AF-4F5B-B4DA-45B9F5D9E61D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CC840084-B103-4830-9C48-77EF6821FBD1}">
      <dgm:prSet phldrT="[Texto]" custT="1"/>
      <dgm:spPr>
        <a:solidFill>
          <a:srgbClr val="39BCA7">
            <a:alpha val="94902"/>
          </a:srgbClr>
        </a:solidFill>
        <a:ln>
          <a:solidFill>
            <a:srgbClr val="082A44">
              <a:alpha val="30196"/>
            </a:srgbClr>
          </a:solidFill>
        </a:ln>
      </dgm:spPr>
      <dgm:t>
        <a:bodyPr lIns="0" tIns="0" rIns="0" bIns="0"/>
        <a:lstStyle/>
        <a:p>
          <a:r>
            <a:rPr lang="pt-BR" sz="1600" dirty="0">
              <a:solidFill>
                <a:sysClr val="windowText" lastClr="000000"/>
              </a:solidFill>
            </a:rPr>
            <a:t>Educação</a:t>
          </a:r>
        </a:p>
      </dgm:t>
    </dgm:pt>
    <dgm:pt modelId="{BB35A708-43E7-4E15-9F7E-BC7A136ECA25}" type="parTrans" cxnId="{E34E6347-1D77-4FD6-8813-11709C3A9528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FA97D34B-E230-4D98-B0C5-B8C73FC5DCAD}" type="sibTrans" cxnId="{E34E6347-1D77-4FD6-8813-11709C3A9528}">
      <dgm:prSet/>
      <dgm:spPr/>
      <dgm:t>
        <a:bodyPr/>
        <a:lstStyle/>
        <a:p>
          <a:endParaRPr lang="pt-BR">
            <a:solidFill>
              <a:sysClr val="windowText" lastClr="000000"/>
            </a:solidFill>
          </a:endParaRPr>
        </a:p>
      </dgm:t>
    </dgm:pt>
    <dgm:pt modelId="{A64094F5-59B7-4393-8F19-7A83A942EDA0}">
      <dgm:prSet phldrT="[Texto]"/>
      <dgm:spPr>
        <a:solidFill>
          <a:srgbClr val="FFC91D">
            <a:alpha val="58039"/>
          </a:srgbClr>
        </a:solidFill>
        <a:ln>
          <a:solidFill>
            <a:srgbClr val="082A44">
              <a:alpha val="54902"/>
            </a:srgbClr>
          </a:solidFill>
        </a:ln>
      </dgm:spPr>
      <dgm:t>
        <a:bodyPr/>
        <a:lstStyle/>
        <a:p>
          <a:endParaRPr lang="pt-BR"/>
        </a:p>
      </dgm:t>
    </dgm:pt>
    <dgm:pt modelId="{2AC92C99-7FAD-4EE3-A029-E42640FDB051}" type="parTrans" cxnId="{B96030AC-2C26-4083-998D-7981C99A2FB8}">
      <dgm:prSet/>
      <dgm:spPr/>
      <dgm:t>
        <a:bodyPr/>
        <a:lstStyle/>
        <a:p>
          <a:endParaRPr lang="pt-BR"/>
        </a:p>
      </dgm:t>
    </dgm:pt>
    <dgm:pt modelId="{BB160ADB-852A-4D8D-A228-64979D0B013A}" type="sibTrans" cxnId="{B96030AC-2C26-4083-998D-7981C99A2FB8}">
      <dgm:prSet/>
      <dgm:spPr/>
      <dgm:t>
        <a:bodyPr/>
        <a:lstStyle/>
        <a:p>
          <a:endParaRPr lang="pt-BR"/>
        </a:p>
      </dgm:t>
    </dgm:pt>
    <dgm:pt modelId="{BDCA94B6-411E-46CE-8A58-8F7686A09C33}">
      <dgm:prSet custT="1"/>
      <dgm:spPr>
        <a:solidFill>
          <a:srgbClr val="39BCA7">
            <a:alpha val="95000"/>
          </a:srgbClr>
        </a:solidFill>
        <a:ln>
          <a:solidFill>
            <a:srgbClr val="082A44">
              <a:alpha val="30000"/>
            </a:srgbClr>
          </a:solidFill>
        </a:ln>
      </dgm:spPr>
      <dgm:t>
        <a:bodyPr/>
        <a:lstStyle/>
        <a:p>
          <a:r>
            <a:rPr lang="pt-BR" sz="1600" dirty="0">
              <a:solidFill>
                <a:schemeClr val="bg1"/>
              </a:solidFill>
            </a:rPr>
            <a:t>Epidemio-lógica</a:t>
          </a:r>
        </a:p>
      </dgm:t>
    </dgm:pt>
    <dgm:pt modelId="{74259542-A251-4DA7-9D50-679FCC2B74C9}" type="parTrans" cxnId="{0FD9CFC9-D100-46FF-AA01-1B5A09D43432}">
      <dgm:prSet/>
      <dgm:spPr/>
      <dgm:t>
        <a:bodyPr/>
        <a:lstStyle/>
        <a:p>
          <a:endParaRPr lang="pt-BR"/>
        </a:p>
      </dgm:t>
    </dgm:pt>
    <dgm:pt modelId="{45EBF297-6242-4D2E-9B69-E5BA00823DFD}" type="sibTrans" cxnId="{0FD9CFC9-D100-46FF-AA01-1B5A09D43432}">
      <dgm:prSet/>
      <dgm:spPr/>
      <dgm:t>
        <a:bodyPr/>
        <a:lstStyle/>
        <a:p>
          <a:endParaRPr lang="pt-BR"/>
        </a:p>
      </dgm:t>
    </dgm:pt>
    <dgm:pt modelId="{AEE7EE1E-6CF8-4D24-8475-AC2930B30E3D}" type="pres">
      <dgm:prSet presAssocID="{09B3E7B1-FBEC-44A4-8227-7ED755DE6674}" presName="composite" presStyleCnt="0">
        <dgm:presLayoutVars>
          <dgm:chMax val="1"/>
          <dgm:dir/>
          <dgm:resizeHandles val="exact"/>
        </dgm:presLayoutVars>
      </dgm:prSet>
      <dgm:spPr/>
    </dgm:pt>
    <dgm:pt modelId="{5DEEE4CF-A366-481A-98A4-008DB1703983}" type="pres">
      <dgm:prSet presAssocID="{09B3E7B1-FBEC-44A4-8227-7ED755DE6674}" presName="radial" presStyleCnt="0">
        <dgm:presLayoutVars>
          <dgm:animLvl val="ctr"/>
        </dgm:presLayoutVars>
      </dgm:prSet>
      <dgm:spPr/>
    </dgm:pt>
    <dgm:pt modelId="{C6F135CA-1E3B-44EE-9A64-DD7A95270475}" type="pres">
      <dgm:prSet presAssocID="{EAF61306-2A83-47D2-8911-A2F3D8161ECF}" presName="centerShape" presStyleLbl="vennNode1" presStyleIdx="0" presStyleCnt="8" custScaleX="73894" custScaleY="75802"/>
      <dgm:spPr/>
    </dgm:pt>
    <dgm:pt modelId="{AF037EFF-42CC-4E05-96A3-B74BE26A0D9F}" type="pres">
      <dgm:prSet presAssocID="{9DE4E314-A49F-4768-B2EA-9219DB448EEC}" presName="node" presStyleLbl="vennNode1" presStyleIdx="1" presStyleCnt="8" custAng="0" custScaleX="125718" custScaleY="119432">
        <dgm:presLayoutVars>
          <dgm:bulletEnabled val="1"/>
        </dgm:presLayoutVars>
      </dgm:prSet>
      <dgm:spPr/>
    </dgm:pt>
    <dgm:pt modelId="{EDBF2F5F-75C6-436C-B7DD-3992237F6405}" type="pres">
      <dgm:prSet presAssocID="{BDCA94B6-411E-46CE-8A58-8F7686A09C33}" presName="node" presStyleLbl="vennNode1" presStyleIdx="2" presStyleCnt="8" custScaleX="125704" custScaleY="119527">
        <dgm:presLayoutVars>
          <dgm:bulletEnabled val="1"/>
        </dgm:presLayoutVars>
      </dgm:prSet>
      <dgm:spPr/>
    </dgm:pt>
    <dgm:pt modelId="{4C48D1C2-C9E3-4F84-B22A-CBE0802CF25C}" type="pres">
      <dgm:prSet presAssocID="{F42E3527-EB02-4E3D-8CBA-C7ECAC39C955}" presName="node" presStyleLbl="vennNode1" presStyleIdx="3" presStyleCnt="8" custAng="0" custScaleX="125718" custScaleY="119432">
        <dgm:presLayoutVars>
          <dgm:bulletEnabled val="1"/>
        </dgm:presLayoutVars>
      </dgm:prSet>
      <dgm:spPr/>
    </dgm:pt>
    <dgm:pt modelId="{F025EB55-6A48-433B-8107-B15D23AA2EBA}" type="pres">
      <dgm:prSet presAssocID="{C7073E29-A86D-4C9C-91CF-5E413B5E1ECD}" presName="node" presStyleLbl="vennNode1" presStyleIdx="4" presStyleCnt="8" custAng="0" custScaleX="125718" custScaleY="119432">
        <dgm:presLayoutVars>
          <dgm:bulletEnabled val="1"/>
        </dgm:presLayoutVars>
      </dgm:prSet>
      <dgm:spPr/>
    </dgm:pt>
    <dgm:pt modelId="{35E10D22-F683-41AF-A9EF-F63F43601686}" type="pres">
      <dgm:prSet presAssocID="{CC840084-B103-4830-9C48-77EF6821FBD1}" presName="node" presStyleLbl="vennNode1" presStyleIdx="5" presStyleCnt="8" custAng="0" custScaleX="125718" custScaleY="119432">
        <dgm:presLayoutVars>
          <dgm:bulletEnabled val="1"/>
        </dgm:presLayoutVars>
      </dgm:prSet>
      <dgm:spPr/>
    </dgm:pt>
    <dgm:pt modelId="{DB03D1F3-CE7D-4848-A92A-BBC954E34CF3}" type="pres">
      <dgm:prSet presAssocID="{B9445A43-9E99-4AE3-94FE-65172EBD397B}" presName="node" presStyleLbl="vennNode1" presStyleIdx="6" presStyleCnt="8" custAng="0" custScaleX="125718" custScaleY="119432">
        <dgm:presLayoutVars>
          <dgm:bulletEnabled val="1"/>
        </dgm:presLayoutVars>
      </dgm:prSet>
      <dgm:spPr/>
    </dgm:pt>
    <dgm:pt modelId="{A4C123EA-3592-48EC-AC14-738F95012273}" type="pres">
      <dgm:prSet presAssocID="{048520D9-04AB-4C58-8136-FEBDF35E188F}" presName="node" presStyleLbl="vennNode1" presStyleIdx="7" presStyleCnt="8" custAng="0" custScaleX="125718" custScaleY="119432">
        <dgm:presLayoutVars>
          <dgm:bulletEnabled val="1"/>
        </dgm:presLayoutVars>
      </dgm:prSet>
      <dgm:spPr/>
    </dgm:pt>
  </dgm:ptLst>
  <dgm:cxnLst>
    <dgm:cxn modelId="{9864B31A-00AE-4930-B6AF-EBB9D0610112}" type="presOf" srcId="{9DE4E314-A49F-4768-B2EA-9219DB448EEC}" destId="{AF037EFF-42CC-4E05-96A3-B74BE26A0D9F}" srcOrd="0" destOrd="0" presId="urn:microsoft.com/office/officeart/2005/8/layout/radial3"/>
    <dgm:cxn modelId="{AB58731E-701C-4E73-9E6C-88647C13E924}" srcId="{EAF61306-2A83-47D2-8911-A2F3D8161ECF}" destId="{9DE4E314-A49F-4768-B2EA-9219DB448EEC}" srcOrd="0" destOrd="0" parTransId="{7394E62C-949C-4C65-9788-CDA4EDB3B485}" sibTransId="{1DC6CBE5-8331-4B13-B93F-BC45BF8DD8B3}"/>
    <dgm:cxn modelId="{D3B21323-2DF8-4DE3-BC04-BFD9D543C5B0}" type="presOf" srcId="{048520D9-04AB-4C58-8136-FEBDF35E188F}" destId="{A4C123EA-3592-48EC-AC14-738F95012273}" srcOrd="0" destOrd="0" presId="urn:microsoft.com/office/officeart/2005/8/layout/radial3"/>
    <dgm:cxn modelId="{524AF629-C2AF-4F5B-B4DA-45B9F5D9E61D}" srcId="{EAF61306-2A83-47D2-8911-A2F3D8161ECF}" destId="{C7073E29-A86D-4C9C-91CF-5E413B5E1ECD}" srcOrd="3" destOrd="0" parTransId="{7DDCA9E2-4B63-4903-A4EB-63B8F71DF0C9}" sibTransId="{DE078B8A-8EBE-4768-9755-5ADE1846F5F0}"/>
    <dgm:cxn modelId="{80C2ED3F-0049-40F0-99F2-08DB646380A9}" srcId="{EAF61306-2A83-47D2-8911-A2F3D8161ECF}" destId="{048520D9-04AB-4C58-8136-FEBDF35E188F}" srcOrd="6" destOrd="0" parTransId="{ECA8F235-2642-46A3-B367-7C1D72883D63}" sibTransId="{CE7FF4E2-B1D8-4A32-927A-4C2288C34E06}"/>
    <dgm:cxn modelId="{26861364-7B11-4C53-8474-ABBA3503BE42}" type="presOf" srcId="{B9445A43-9E99-4AE3-94FE-65172EBD397B}" destId="{DB03D1F3-CE7D-4848-A92A-BBC954E34CF3}" srcOrd="0" destOrd="0" presId="urn:microsoft.com/office/officeart/2005/8/layout/radial3"/>
    <dgm:cxn modelId="{8C474846-1067-4EF2-B06C-D9E0C8369674}" type="presOf" srcId="{EAF61306-2A83-47D2-8911-A2F3D8161ECF}" destId="{C6F135CA-1E3B-44EE-9A64-DD7A95270475}" srcOrd="0" destOrd="0" presId="urn:microsoft.com/office/officeart/2005/8/layout/radial3"/>
    <dgm:cxn modelId="{E34E6347-1D77-4FD6-8813-11709C3A9528}" srcId="{EAF61306-2A83-47D2-8911-A2F3D8161ECF}" destId="{CC840084-B103-4830-9C48-77EF6821FBD1}" srcOrd="4" destOrd="0" parTransId="{BB35A708-43E7-4E15-9F7E-BC7A136ECA25}" sibTransId="{FA97D34B-E230-4D98-B0C5-B8C73FC5DCAD}"/>
    <dgm:cxn modelId="{0565EF98-8A78-4E4B-B8F0-7B05FDDCD55D}" type="presOf" srcId="{F42E3527-EB02-4E3D-8CBA-C7ECAC39C955}" destId="{4C48D1C2-C9E3-4F84-B22A-CBE0802CF25C}" srcOrd="0" destOrd="0" presId="urn:microsoft.com/office/officeart/2005/8/layout/radial3"/>
    <dgm:cxn modelId="{8A36E79A-B4A2-4E07-8D0D-8B1463FAFD20}" type="presOf" srcId="{BDCA94B6-411E-46CE-8A58-8F7686A09C33}" destId="{EDBF2F5F-75C6-436C-B7DD-3992237F6405}" srcOrd="0" destOrd="0" presId="urn:microsoft.com/office/officeart/2005/8/layout/radial3"/>
    <dgm:cxn modelId="{B96030AC-2C26-4083-998D-7981C99A2FB8}" srcId="{09B3E7B1-FBEC-44A4-8227-7ED755DE6674}" destId="{A64094F5-59B7-4393-8F19-7A83A942EDA0}" srcOrd="1" destOrd="0" parTransId="{2AC92C99-7FAD-4EE3-A029-E42640FDB051}" sibTransId="{BB160ADB-852A-4D8D-A228-64979D0B013A}"/>
    <dgm:cxn modelId="{6C3B54B2-5713-457C-A7FC-D445CB1D6F67}" type="presOf" srcId="{CC840084-B103-4830-9C48-77EF6821FBD1}" destId="{35E10D22-F683-41AF-A9EF-F63F43601686}" srcOrd="0" destOrd="0" presId="urn:microsoft.com/office/officeart/2005/8/layout/radial3"/>
    <dgm:cxn modelId="{0FD9CFC9-D100-46FF-AA01-1B5A09D43432}" srcId="{EAF61306-2A83-47D2-8911-A2F3D8161ECF}" destId="{BDCA94B6-411E-46CE-8A58-8F7686A09C33}" srcOrd="1" destOrd="0" parTransId="{74259542-A251-4DA7-9D50-679FCC2B74C9}" sibTransId="{45EBF297-6242-4D2E-9B69-E5BA00823DFD}"/>
    <dgm:cxn modelId="{B092F6D4-B045-47B8-AC7D-261EAFECF97B}" type="presOf" srcId="{09B3E7B1-FBEC-44A4-8227-7ED755DE6674}" destId="{AEE7EE1E-6CF8-4D24-8475-AC2930B30E3D}" srcOrd="0" destOrd="0" presId="urn:microsoft.com/office/officeart/2005/8/layout/radial3"/>
    <dgm:cxn modelId="{2C5AE1D7-67B8-4041-B925-0C9EC329D458}" srcId="{09B3E7B1-FBEC-44A4-8227-7ED755DE6674}" destId="{EAF61306-2A83-47D2-8911-A2F3D8161ECF}" srcOrd="0" destOrd="0" parTransId="{DE95B2A0-47CC-42CE-8A3B-7EFB01453A28}" sibTransId="{4DF5F347-A1B4-450F-ABA5-7BC521D97556}"/>
    <dgm:cxn modelId="{D60BACDF-36B0-446F-9522-561E2AF92412}" srcId="{EAF61306-2A83-47D2-8911-A2F3D8161ECF}" destId="{B9445A43-9E99-4AE3-94FE-65172EBD397B}" srcOrd="5" destOrd="0" parTransId="{D1478AE7-1B5E-4749-B49F-2BB4B74BEEFB}" sibTransId="{83F5CEF1-D286-4F46-AB2C-F3AFF3290F0E}"/>
    <dgm:cxn modelId="{C0C758E4-6945-4244-BD0E-931409D3027A}" srcId="{EAF61306-2A83-47D2-8911-A2F3D8161ECF}" destId="{F42E3527-EB02-4E3D-8CBA-C7ECAC39C955}" srcOrd="2" destOrd="0" parTransId="{882FCD1F-4189-40D4-B712-0E1B9362AFFF}" sibTransId="{00828473-9D16-4D5E-A261-E3A043EB37AE}"/>
    <dgm:cxn modelId="{A5059CF1-5ABC-4818-9B43-F1EA2B92523E}" type="presOf" srcId="{C7073E29-A86D-4C9C-91CF-5E413B5E1ECD}" destId="{F025EB55-6A48-433B-8107-B15D23AA2EBA}" srcOrd="0" destOrd="0" presId="urn:microsoft.com/office/officeart/2005/8/layout/radial3"/>
    <dgm:cxn modelId="{FEE209EB-765C-414A-8A28-D22A25E056A4}" type="presParOf" srcId="{AEE7EE1E-6CF8-4D24-8475-AC2930B30E3D}" destId="{5DEEE4CF-A366-481A-98A4-008DB1703983}" srcOrd="0" destOrd="0" presId="urn:microsoft.com/office/officeart/2005/8/layout/radial3"/>
    <dgm:cxn modelId="{2367443D-D9EF-4BD5-8051-EA58D0455CE3}" type="presParOf" srcId="{5DEEE4CF-A366-481A-98A4-008DB1703983}" destId="{C6F135CA-1E3B-44EE-9A64-DD7A95270475}" srcOrd="0" destOrd="0" presId="urn:microsoft.com/office/officeart/2005/8/layout/radial3"/>
    <dgm:cxn modelId="{19F3DE56-9185-4EAF-82BA-CF0AF0287062}" type="presParOf" srcId="{5DEEE4CF-A366-481A-98A4-008DB1703983}" destId="{AF037EFF-42CC-4E05-96A3-B74BE26A0D9F}" srcOrd="1" destOrd="0" presId="urn:microsoft.com/office/officeart/2005/8/layout/radial3"/>
    <dgm:cxn modelId="{BAFE7F44-396C-4AD7-9A4D-6502CC24B10D}" type="presParOf" srcId="{5DEEE4CF-A366-481A-98A4-008DB1703983}" destId="{EDBF2F5F-75C6-436C-B7DD-3992237F6405}" srcOrd="2" destOrd="0" presId="urn:microsoft.com/office/officeart/2005/8/layout/radial3"/>
    <dgm:cxn modelId="{0AB4E368-2ACE-491E-8FF6-32B815C4A865}" type="presParOf" srcId="{5DEEE4CF-A366-481A-98A4-008DB1703983}" destId="{4C48D1C2-C9E3-4F84-B22A-CBE0802CF25C}" srcOrd="3" destOrd="0" presId="urn:microsoft.com/office/officeart/2005/8/layout/radial3"/>
    <dgm:cxn modelId="{4FD4B376-3FD9-4EA4-B566-7154B68893F9}" type="presParOf" srcId="{5DEEE4CF-A366-481A-98A4-008DB1703983}" destId="{F025EB55-6A48-433B-8107-B15D23AA2EBA}" srcOrd="4" destOrd="0" presId="urn:microsoft.com/office/officeart/2005/8/layout/radial3"/>
    <dgm:cxn modelId="{F674C4D5-9284-4A43-B923-23F011E7D642}" type="presParOf" srcId="{5DEEE4CF-A366-481A-98A4-008DB1703983}" destId="{35E10D22-F683-41AF-A9EF-F63F43601686}" srcOrd="5" destOrd="0" presId="urn:microsoft.com/office/officeart/2005/8/layout/radial3"/>
    <dgm:cxn modelId="{B7031D41-BA2A-4AA7-B60B-DA1E18631ECF}" type="presParOf" srcId="{5DEEE4CF-A366-481A-98A4-008DB1703983}" destId="{DB03D1F3-CE7D-4848-A92A-BBC954E34CF3}" srcOrd="6" destOrd="0" presId="urn:microsoft.com/office/officeart/2005/8/layout/radial3"/>
    <dgm:cxn modelId="{3342BF3E-9ED0-4559-ADA3-3C649B1A04C1}" type="presParOf" srcId="{5DEEE4CF-A366-481A-98A4-008DB1703983}" destId="{A4C123EA-3592-48EC-AC14-738F95012273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135CA-1E3B-44EE-9A64-DD7A95270475}">
      <dsp:nvSpPr>
        <dsp:cNvPr id="0" name=""/>
        <dsp:cNvSpPr/>
      </dsp:nvSpPr>
      <dsp:spPr>
        <a:xfrm>
          <a:off x="2083269" y="1256664"/>
          <a:ext cx="1722603" cy="1767082"/>
        </a:xfrm>
        <a:prstGeom prst="ellipse">
          <a:avLst/>
        </a:prstGeom>
        <a:solidFill>
          <a:srgbClr val="FFC91D">
            <a:alpha val="81961"/>
          </a:srgbClr>
        </a:solidFill>
        <a:ln w="25400" cap="flat" cmpd="sng" algn="ctr">
          <a:solidFill>
            <a:srgbClr val="082A44">
              <a:alpha val="54902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14400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dirty="0">
              <a:solidFill>
                <a:sysClr val="windowText" lastClr="000000"/>
              </a:solidFill>
            </a:rPr>
            <a:t>HAV</a:t>
          </a:r>
        </a:p>
      </dsp:txBody>
      <dsp:txXfrm>
        <a:off x="2335538" y="1515447"/>
        <a:ext cx="1218065" cy="1249516"/>
      </dsp:txXfrm>
    </dsp:sp>
    <dsp:sp modelId="{AF037EFF-42CC-4E05-96A3-B74BE26A0D9F}">
      <dsp:nvSpPr>
        <dsp:cNvPr id="0" name=""/>
        <dsp:cNvSpPr/>
      </dsp:nvSpPr>
      <dsp:spPr>
        <a:xfrm>
          <a:off x="2211892" y="-74831"/>
          <a:ext cx="1465357" cy="1392088"/>
        </a:xfrm>
        <a:prstGeom prst="ellipse">
          <a:avLst/>
        </a:prstGeom>
        <a:solidFill>
          <a:srgbClr val="39BCA7">
            <a:alpha val="94902"/>
          </a:srgbClr>
        </a:solidFill>
        <a:ln w="25400" cap="flat" cmpd="sng" algn="ctr">
          <a:solidFill>
            <a:srgbClr val="082A44">
              <a:alpha val="30196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ysClr val="windowText" lastClr="000000"/>
              </a:solidFill>
            </a:rPr>
            <a:t>Humano</a:t>
          </a:r>
        </a:p>
      </dsp:txBody>
      <dsp:txXfrm>
        <a:off x="2426489" y="129036"/>
        <a:ext cx="1036163" cy="984354"/>
      </dsp:txXfrm>
    </dsp:sp>
    <dsp:sp modelId="{EDBF2F5F-75C6-436C-B7DD-3992237F6405}">
      <dsp:nvSpPr>
        <dsp:cNvPr id="0" name=""/>
        <dsp:cNvSpPr/>
      </dsp:nvSpPr>
      <dsp:spPr>
        <a:xfrm>
          <a:off x="3399570" y="496531"/>
          <a:ext cx="1465194" cy="1393195"/>
        </a:xfrm>
        <a:prstGeom prst="ellipse">
          <a:avLst/>
        </a:prstGeom>
        <a:solidFill>
          <a:srgbClr val="39BCA7">
            <a:alpha val="95000"/>
          </a:srgbClr>
        </a:solidFill>
        <a:ln w="25400" cap="flat" cmpd="sng" algn="ctr">
          <a:solidFill>
            <a:srgbClr val="082A44">
              <a:alpha val="3000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1"/>
              </a:solidFill>
            </a:rPr>
            <a:t>Epidemio-lógica</a:t>
          </a:r>
        </a:p>
      </dsp:txBody>
      <dsp:txXfrm>
        <a:off x="3614143" y="700560"/>
        <a:ext cx="1036048" cy="985137"/>
      </dsp:txXfrm>
    </dsp:sp>
    <dsp:sp modelId="{4C48D1C2-C9E3-4F84-B22A-CBE0802CF25C}">
      <dsp:nvSpPr>
        <dsp:cNvPr id="0" name=""/>
        <dsp:cNvSpPr/>
      </dsp:nvSpPr>
      <dsp:spPr>
        <a:xfrm>
          <a:off x="3692800" y="1782168"/>
          <a:ext cx="1465357" cy="1392088"/>
        </a:xfrm>
        <a:prstGeom prst="ellipse">
          <a:avLst/>
        </a:prstGeom>
        <a:solidFill>
          <a:srgbClr val="39BCA7">
            <a:alpha val="94902"/>
          </a:srgbClr>
        </a:solidFill>
        <a:ln w="25400" cap="flat" cmpd="sng" algn="ctr">
          <a:solidFill>
            <a:srgbClr val="082A44">
              <a:alpha val="30196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ysClr val="windowText" lastClr="000000"/>
              </a:solidFill>
            </a:rPr>
            <a:t>Sanitária</a:t>
          </a:r>
        </a:p>
      </dsp:txBody>
      <dsp:txXfrm>
        <a:off x="3907397" y="1986035"/>
        <a:ext cx="1036163" cy="984354"/>
      </dsp:txXfrm>
    </dsp:sp>
    <dsp:sp modelId="{F025EB55-6A48-433B-8107-B15D23AA2EBA}">
      <dsp:nvSpPr>
        <dsp:cNvPr id="0" name=""/>
        <dsp:cNvSpPr/>
      </dsp:nvSpPr>
      <dsp:spPr>
        <a:xfrm>
          <a:off x="2870958" y="2812725"/>
          <a:ext cx="1465357" cy="1392088"/>
        </a:xfrm>
        <a:prstGeom prst="ellipse">
          <a:avLst/>
        </a:prstGeom>
        <a:solidFill>
          <a:srgbClr val="39BCA7">
            <a:alpha val="94902"/>
          </a:srgbClr>
        </a:solidFill>
        <a:ln w="25400" cap="flat" cmpd="sng" algn="ctr">
          <a:solidFill>
            <a:srgbClr val="082A44">
              <a:alpha val="30196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ysClr val="windowText" lastClr="000000"/>
              </a:solidFill>
            </a:rPr>
            <a:t>Saúde Pública</a:t>
          </a:r>
        </a:p>
      </dsp:txBody>
      <dsp:txXfrm>
        <a:off x="3085555" y="3016592"/>
        <a:ext cx="1036163" cy="984354"/>
      </dsp:txXfrm>
    </dsp:sp>
    <dsp:sp modelId="{35E10D22-F683-41AF-A9EF-F63F43601686}">
      <dsp:nvSpPr>
        <dsp:cNvPr id="0" name=""/>
        <dsp:cNvSpPr/>
      </dsp:nvSpPr>
      <dsp:spPr>
        <a:xfrm>
          <a:off x="1552826" y="2812725"/>
          <a:ext cx="1465357" cy="1392088"/>
        </a:xfrm>
        <a:prstGeom prst="ellipse">
          <a:avLst/>
        </a:prstGeom>
        <a:solidFill>
          <a:srgbClr val="39BCA7">
            <a:alpha val="94902"/>
          </a:srgbClr>
        </a:solidFill>
        <a:ln w="25400" cap="flat" cmpd="sng" algn="ctr">
          <a:solidFill>
            <a:srgbClr val="082A44">
              <a:alpha val="30196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ysClr val="windowText" lastClr="000000"/>
              </a:solidFill>
            </a:rPr>
            <a:t>Educação</a:t>
          </a:r>
        </a:p>
      </dsp:txBody>
      <dsp:txXfrm>
        <a:off x="1767423" y="3016592"/>
        <a:ext cx="1036163" cy="984354"/>
      </dsp:txXfrm>
    </dsp:sp>
    <dsp:sp modelId="{DB03D1F3-CE7D-4848-A92A-BBC954E34CF3}">
      <dsp:nvSpPr>
        <dsp:cNvPr id="0" name=""/>
        <dsp:cNvSpPr/>
      </dsp:nvSpPr>
      <dsp:spPr>
        <a:xfrm>
          <a:off x="730984" y="1782168"/>
          <a:ext cx="1465357" cy="1392088"/>
        </a:xfrm>
        <a:prstGeom prst="ellipse">
          <a:avLst/>
        </a:prstGeom>
        <a:solidFill>
          <a:srgbClr val="39BCA7">
            <a:alpha val="94902"/>
          </a:srgbClr>
        </a:solidFill>
        <a:ln w="25400" cap="flat" cmpd="sng" algn="ctr">
          <a:solidFill>
            <a:srgbClr val="082A44">
              <a:alpha val="30196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ysClr val="windowText" lastClr="000000"/>
              </a:solidFill>
            </a:rPr>
            <a:t>Ambiental</a:t>
          </a:r>
        </a:p>
      </dsp:txBody>
      <dsp:txXfrm>
        <a:off x="945581" y="1986035"/>
        <a:ext cx="1036163" cy="984354"/>
      </dsp:txXfrm>
    </dsp:sp>
    <dsp:sp modelId="{A4C123EA-3592-48EC-AC14-738F95012273}">
      <dsp:nvSpPr>
        <dsp:cNvPr id="0" name=""/>
        <dsp:cNvSpPr/>
      </dsp:nvSpPr>
      <dsp:spPr>
        <a:xfrm>
          <a:off x="1024296" y="497084"/>
          <a:ext cx="1465357" cy="1392088"/>
        </a:xfrm>
        <a:prstGeom prst="ellipse">
          <a:avLst/>
        </a:prstGeom>
        <a:solidFill>
          <a:srgbClr val="39BCA7">
            <a:alpha val="94902"/>
          </a:srgbClr>
        </a:solidFill>
        <a:ln w="25400" cap="flat" cmpd="sng" algn="ctr">
          <a:solidFill>
            <a:srgbClr val="082A44">
              <a:alpha val="30196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ysClr val="windowText" lastClr="000000"/>
              </a:solidFill>
            </a:rPr>
            <a:t>Mudanças climáticas</a:t>
          </a:r>
        </a:p>
      </dsp:txBody>
      <dsp:txXfrm>
        <a:off x="1238893" y="700951"/>
        <a:ext cx="1036163" cy="984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EDC9C13-90E9-4264-B790-437D96D93F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73B61E-A068-44C3-AE65-0167784823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4BE59-5937-4234-9794-F0A0D952AB5A}" type="datetimeFigureOut">
              <a:rPr lang="pt-BR" smtClean="0"/>
              <a:t>24/01/2022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12C168-CC2A-49B6-8DB0-FBC526C244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1423917-75C2-48B9-9C5E-C191373FC1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9D3F6-B2E7-42D2-A9C0-A5E664D9F7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7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66446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139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pt-BR" sz="1800" b="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sz="1800" b="0" dirty="0"/>
              <a:t>Entende-se que </a:t>
            </a:r>
            <a:r>
              <a:rPr lang="en-US" sz="1800" b="0" dirty="0">
                <a:effectLst/>
                <a:latin typeface="Times New Roman" panose="02020603050405020304" pitchFamily="18" charset="0"/>
              </a:rPr>
              <a:t>as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mudanças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climáticas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terão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um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maior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impacto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países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desenvolvimentos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regiões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que a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incidência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 hepatite-A (e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outras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doenças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transmissíveis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é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historicamente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elevada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respectivos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sistemas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saúde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são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precários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insuficientes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800" b="0" dirty="0">
              <a:effectLst/>
              <a:latin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literatura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aponta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doenças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veiculação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hídrica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estão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diretamente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relacionadas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contaminação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corpos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hídricos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abastecimento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hídrico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geralmente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por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extravasamento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água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contaminada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especial por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eventos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inundação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pt-BR" sz="1800" b="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literatura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ressalta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Relação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entre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Eventos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Extremos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hepatite-A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6416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 acordo com a </a:t>
            </a:r>
            <a:r>
              <a:rPr lang="pt-BR" b="1" dirty="0"/>
              <a:t>Organização Mundial de Saúde </a:t>
            </a:r>
            <a:r>
              <a:rPr lang="pt-BR" dirty="0"/>
              <a:t>(WHO), está havendo um </a:t>
            </a:r>
            <a:r>
              <a:rPr lang="pt-BR" b="1" dirty="0"/>
              <a:t>aumento</a:t>
            </a:r>
            <a:r>
              <a:rPr lang="pt-BR" dirty="0"/>
              <a:t> no </a:t>
            </a:r>
            <a:r>
              <a:rPr lang="pt-BR" b="1" dirty="0"/>
              <a:t>n°</a:t>
            </a:r>
            <a:r>
              <a:rPr lang="pt-BR" dirty="0"/>
              <a:t> de </a:t>
            </a:r>
            <a:r>
              <a:rPr lang="pt-BR" b="1" dirty="0"/>
              <a:t>mortes</a:t>
            </a:r>
            <a:r>
              <a:rPr lang="pt-BR" dirty="0"/>
              <a:t> como </a:t>
            </a:r>
            <a:r>
              <a:rPr lang="pt-BR" b="1" dirty="0"/>
              <a:t>causa básica</a:t>
            </a:r>
            <a:r>
              <a:rPr lang="pt-BR" dirty="0"/>
              <a:t> para </a:t>
            </a:r>
            <a:r>
              <a:rPr lang="pt-BR" b="1" dirty="0"/>
              <a:t>hepatite</a:t>
            </a:r>
            <a:r>
              <a:rPr lang="pt-BR" dirty="0"/>
              <a:t> em todo globo</a:t>
            </a:r>
          </a:p>
          <a:p>
            <a:endParaRPr lang="pt-BR" dirty="0"/>
          </a:p>
          <a:p>
            <a:r>
              <a:rPr lang="pt-BR" dirty="0"/>
              <a:t>Já outras doenças (como a Malária), a mortalidade vem decrescendo.</a:t>
            </a:r>
          </a:p>
        </p:txBody>
      </p:sp>
    </p:spTree>
    <p:extLst>
      <p:ext uri="{BB962C8B-B14F-4D97-AF65-F5344CB8AC3E}">
        <p14:creationId xmlns:p14="http://schemas.microsoft.com/office/powerpoint/2010/main" val="4186787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Indicador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Nome</a:t>
            </a:r>
            <a:r>
              <a:rPr lang="en-US" dirty="0"/>
              <a:t>: “Age at Midpoint” ~ </a:t>
            </a:r>
            <a:r>
              <a:rPr lang="en-US" dirty="0" err="1"/>
              <a:t>Idade</a:t>
            </a:r>
            <a:r>
              <a:rPr lang="en-US" dirty="0"/>
              <a:t> </a:t>
            </a:r>
            <a:r>
              <a:rPr lang="en-US" dirty="0" err="1"/>
              <a:t>Mediana</a:t>
            </a:r>
            <a:endParaRPr lang="en-US" dirty="0"/>
          </a:p>
          <a:p>
            <a:pPr lvl="1"/>
            <a:r>
              <a:rPr lang="en-US" b="1" dirty="0" err="1"/>
              <a:t>Função</a:t>
            </a:r>
            <a:r>
              <a:rPr lang="en-US" dirty="0"/>
              <a:t>: </a:t>
            </a:r>
            <a:r>
              <a:rPr lang="en-US" dirty="0" err="1"/>
              <a:t>Analisar</a:t>
            </a:r>
            <a:r>
              <a:rPr lang="en-US" dirty="0"/>
              <a:t> a endemicidade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frente</a:t>
            </a:r>
            <a:r>
              <a:rPr lang="en-US" dirty="0"/>
              <a:t> a </a:t>
            </a:r>
            <a:r>
              <a:rPr lang="en-US" dirty="0" err="1"/>
              <a:t>transmissão</a:t>
            </a:r>
            <a:r>
              <a:rPr lang="en-US" dirty="0"/>
              <a:t> da hepatite-A.</a:t>
            </a:r>
          </a:p>
          <a:p>
            <a:pPr marL="596900" lvl="1" indent="0">
              <a:buNone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b="1" dirty="0"/>
              <a:t>Forma</a:t>
            </a:r>
            <a:r>
              <a:rPr lang="en-US" dirty="0"/>
              <a:t> de </a:t>
            </a:r>
            <a:r>
              <a:rPr lang="en-US" b="1" dirty="0" err="1"/>
              <a:t>análise</a:t>
            </a:r>
            <a:r>
              <a:rPr lang="en-US" dirty="0"/>
              <a:t>: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O </a:t>
            </a:r>
            <a:r>
              <a:rPr lang="en-US" b="1" dirty="0" err="1"/>
              <a:t>risco</a:t>
            </a:r>
            <a:r>
              <a:rPr lang="en-US" dirty="0"/>
              <a:t> é </a:t>
            </a:r>
            <a:r>
              <a:rPr lang="en-US" dirty="0" err="1"/>
              <a:t>avaliado</a:t>
            </a:r>
            <a:r>
              <a:rPr lang="en-US" dirty="0"/>
              <a:t> com base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faixa</a:t>
            </a:r>
            <a:r>
              <a:rPr lang="en-US" dirty="0"/>
              <a:t> </a:t>
            </a:r>
            <a:r>
              <a:rPr lang="en-US" dirty="0" err="1"/>
              <a:t>etária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que 50%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integrantes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positivo</a:t>
            </a:r>
            <a:r>
              <a:rPr lang="en-US" dirty="0"/>
              <a:t> para o </a:t>
            </a:r>
            <a:r>
              <a:rPr lang="en-US" dirty="0" err="1"/>
              <a:t>anticorpo</a:t>
            </a:r>
            <a:r>
              <a:rPr lang="en-US" dirty="0"/>
              <a:t> </a:t>
            </a:r>
            <a:r>
              <a:rPr lang="en-US" dirty="0" err="1"/>
              <a:t>IgC</a:t>
            </a:r>
            <a:r>
              <a:rPr lang="en-US" dirty="0"/>
              <a:t> da HAV (</a:t>
            </a:r>
            <a:r>
              <a:rPr lang="en-US" dirty="0" err="1"/>
              <a:t>indicando</a:t>
            </a:r>
            <a:r>
              <a:rPr lang="en-US" dirty="0"/>
              <a:t> </a:t>
            </a:r>
            <a:r>
              <a:rPr lang="en-US" dirty="0" err="1"/>
              <a:t>exposição</a:t>
            </a:r>
            <a:r>
              <a:rPr lang="en-US" dirty="0"/>
              <a:t> </a:t>
            </a:r>
            <a:r>
              <a:rPr lang="en-US" dirty="0" err="1"/>
              <a:t>pretéria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virus)</a:t>
            </a:r>
            <a:endParaRPr lang="pt-BR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autores</a:t>
            </a:r>
            <a:r>
              <a:rPr lang="en-US" dirty="0"/>
              <a:t> </a:t>
            </a:r>
            <a:r>
              <a:rPr lang="en-US" dirty="0" err="1"/>
              <a:t>ressaltam</a:t>
            </a:r>
            <a:r>
              <a:rPr lang="en-US" dirty="0"/>
              <a:t> a </a:t>
            </a:r>
            <a:r>
              <a:rPr lang="en-US" b="1" dirty="0" err="1"/>
              <a:t>importância</a:t>
            </a:r>
            <a:r>
              <a:rPr lang="en-US" dirty="0"/>
              <a:t> da </a:t>
            </a:r>
            <a:r>
              <a:rPr lang="en-US" b="1" dirty="0" err="1"/>
              <a:t>acessibilidade</a:t>
            </a:r>
            <a:r>
              <a:rPr lang="en-US" dirty="0"/>
              <a:t> de </a:t>
            </a:r>
            <a:r>
              <a:rPr lang="en-US" b="1" dirty="0"/>
              <a:t>bases de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0" dirty="0" err="1"/>
              <a:t>estudos</a:t>
            </a:r>
            <a:r>
              <a:rPr lang="en-US" dirty="0"/>
              <a:t> </a:t>
            </a:r>
            <a:r>
              <a:rPr lang="en-US" b="1" dirty="0" err="1"/>
              <a:t>epidemiológicos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62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Após</a:t>
            </a:r>
            <a:r>
              <a:rPr lang="en-US" b="1" dirty="0"/>
              <a:t> 7 </a:t>
            </a:r>
            <a:r>
              <a:rPr lang="en-US" b="1" dirty="0" err="1"/>
              <a:t>anos</a:t>
            </a:r>
            <a:r>
              <a:rPr lang="en-US" dirty="0"/>
              <a:t>, e </a:t>
            </a:r>
            <a:r>
              <a:rPr lang="en-US" dirty="0" err="1"/>
              <a:t>apenas</a:t>
            </a:r>
            <a:r>
              <a:rPr lang="en-US" dirty="0"/>
              <a:t> 12 </a:t>
            </a:r>
            <a:r>
              <a:rPr lang="en-US" dirty="0" err="1"/>
              <a:t>anos</a:t>
            </a:r>
            <a:r>
              <a:rPr lang="en-US" dirty="0"/>
              <a:t> para as </a:t>
            </a:r>
            <a:r>
              <a:rPr lang="en-US" dirty="0" err="1"/>
              <a:t>metas</a:t>
            </a:r>
            <a:r>
              <a:rPr lang="en-US" dirty="0"/>
              <a:t> da </a:t>
            </a:r>
            <a:r>
              <a:rPr lang="pt-BR" b="1" dirty="0"/>
              <a:t>Agenda</a:t>
            </a:r>
            <a:r>
              <a:rPr lang="en-US" dirty="0"/>
              <a:t> de </a:t>
            </a:r>
            <a:r>
              <a:rPr lang="en-US" b="1" dirty="0" err="1"/>
              <a:t>sustentabilidade</a:t>
            </a:r>
            <a:r>
              <a:rPr lang="en-US" dirty="0"/>
              <a:t> de </a:t>
            </a:r>
            <a:r>
              <a:rPr lang="pt-BR" dirty="0"/>
              <a:t>2030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 err="1"/>
              <a:t>prevalência</a:t>
            </a:r>
            <a:r>
              <a:rPr lang="en-US" dirty="0"/>
              <a:t> de hepatite-A </a:t>
            </a:r>
            <a:r>
              <a:rPr lang="en-US" b="1" dirty="0" err="1"/>
              <a:t>mundial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aquém</a:t>
            </a:r>
            <a:r>
              <a:rPr lang="en-US" dirty="0"/>
              <a:t> do </a:t>
            </a:r>
            <a:r>
              <a:rPr lang="en-US" dirty="0" err="1"/>
              <a:t>esperado</a:t>
            </a:r>
            <a:r>
              <a:rPr 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(WHO 2016).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momento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12 </a:t>
            </a:r>
            <a:r>
              <a:rPr lang="en-US" b="1" dirty="0" err="1"/>
              <a:t>países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a agenda </a:t>
            </a:r>
            <a:r>
              <a:rPr lang="en-US" dirty="0" err="1"/>
              <a:t>internacional</a:t>
            </a:r>
            <a:r>
              <a:rPr lang="en-US" dirty="0"/>
              <a:t> (</a:t>
            </a:r>
            <a:r>
              <a:rPr lang="en-US" dirty="0" err="1"/>
              <a:t>WAHEED</a:t>
            </a:r>
            <a:r>
              <a:rPr lang="en-US" dirty="0"/>
              <a:t> et al., 2018); </a:t>
            </a:r>
            <a:r>
              <a:rPr lang="en-US" dirty="0" err="1"/>
              <a:t>consequência</a:t>
            </a:r>
            <a:r>
              <a:rPr lang="en-US" dirty="0"/>
              <a:t> das </a:t>
            </a:r>
            <a:r>
              <a:rPr lang="en-US" dirty="0" err="1"/>
              <a:t>questões</a:t>
            </a:r>
            <a:r>
              <a:rPr lang="en-US" dirty="0"/>
              <a:t> </a:t>
            </a:r>
            <a:r>
              <a:rPr lang="en-US" dirty="0" err="1"/>
              <a:t>políticas</a:t>
            </a:r>
            <a:r>
              <a:rPr lang="en-US" dirty="0"/>
              <a:t> e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(</a:t>
            </a:r>
            <a:r>
              <a:rPr lang="pt-BR" dirty="0">
                <a:effectLst/>
              </a:rPr>
              <a:t>Cox et al., 2020)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b="1" dirty="0"/>
              <a:t>2017</a:t>
            </a:r>
            <a:r>
              <a:rPr lang="en-US" dirty="0"/>
              <a:t>, </a:t>
            </a:r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b="1" dirty="0"/>
              <a:t>70% dos </a:t>
            </a:r>
            <a:r>
              <a:rPr lang="en-US" b="1" dirty="0" err="1"/>
              <a:t>países</a:t>
            </a:r>
            <a:r>
              <a:rPr lang="en-US" dirty="0"/>
              <a:t> que </a:t>
            </a:r>
            <a:r>
              <a:rPr lang="en-US" b="1" dirty="0" err="1"/>
              <a:t>assinaram</a:t>
            </a:r>
            <a:r>
              <a:rPr lang="en-US" dirty="0"/>
              <a:t> a </a:t>
            </a:r>
            <a:r>
              <a:rPr lang="en-US" b="1" dirty="0"/>
              <a:t>Agenda</a:t>
            </a:r>
            <a:r>
              <a:rPr lang="en-US" dirty="0"/>
              <a:t> de </a:t>
            </a:r>
            <a:r>
              <a:rPr lang="en-US" dirty="0" err="1"/>
              <a:t>sustentabilidade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b="1" dirty="0" err="1"/>
              <a:t>haviam</a:t>
            </a:r>
            <a:r>
              <a:rPr lang="en-US" b="1" dirty="0"/>
              <a:t> </a:t>
            </a:r>
            <a:r>
              <a:rPr lang="en-US" b="1" dirty="0" err="1"/>
              <a:t>formulado</a:t>
            </a:r>
            <a:r>
              <a:rPr lang="en-US" b="1" dirty="0"/>
              <a:t> </a:t>
            </a:r>
            <a:r>
              <a:rPr lang="en-US" b="1" dirty="0" err="1"/>
              <a:t>estratégias</a:t>
            </a:r>
            <a:r>
              <a:rPr lang="en-US" dirty="0"/>
              <a:t> de </a:t>
            </a:r>
            <a:r>
              <a:rPr lang="en-US" b="1" dirty="0" err="1"/>
              <a:t>mitigação</a:t>
            </a:r>
            <a:r>
              <a:rPr lang="en-US" dirty="0"/>
              <a:t> e </a:t>
            </a:r>
            <a:r>
              <a:rPr lang="en-US" b="1" dirty="0" err="1"/>
              <a:t>combate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hepatites</a:t>
            </a:r>
            <a:r>
              <a:rPr lang="en-US" dirty="0"/>
              <a:t> </a:t>
            </a:r>
            <a:r>
              <a:rPr lang="en-US" dirty="0" err="1"/>
              <a:t>virais</a:t>
            </a:r>
            <a:r>
              <a:rPr lang="en-US" dirty="0"/>
              <a:t>. </a:t>
            </a:r>
            <a:r>
              <a:rPr lang="en-US" b="1" dirty="0" err="1"/>
              <a:t>Contudo</a:t>
            </a:r>
            <a:r>
              <a:rPr lang="en-US" dirty="0"/>
              <a:t>, </a:t>
            </a:r>
            <a:r>
              <a:rPr lang="en-US" dirty="0" err="1"/>
              <a:t>menos</a:t>
            </a:r>
            <a:r>
              <a:rPr lang="en-US" dirty="0"/>
              <a:t> de </a:t>
            </a:r>
            <a:r>
              <a:rPr lang="en-US" b="1" dirty="0"/>
              <a:t>50%</a:t>
            </a:r>
            <a:r>
              <a:rPr lang="en-US" dirty="0"/>
              <a:t> </a:t>
            </a:r>
            <a:r>
              <a:rPr lang="en-US" b="1" dirty="0" err="1"/>
              <a:t>tinha</a:t>
            </a:r>
            <a:r>
              <a:rPr lang="en-US" dirty="0"/>
              <a:t> </a:t>
            </a:r>
            <a:r>
              <a:rPr lang="en-US" b="1" dirty="0" err="1"/>
              <a:t>recursos</a:t>
            </a:r>
            <a:r>
              <a:rPr lang="en-US" dirty="0"/>
              <a:t> </a:t>
            </a:r>
            <a:r>
              <a:rPr lang="en-US" b="1" dirty="0" err="1"/>
              <a:t>financeiros</a:t>
            </a:r>
            <a:r>
              <a:rPr lang="en-US" dirty="0"/>
              <a:t> </a:t>
            </a:r>
            <a:r>
              <a:rPr lang="en-US" dirty="0" err="1"/>
              <a:t>destinados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para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e </a:t>
            </a:r>
            <a:r>
              <a:rPr lang="en-US" dirty="0" err="1"/>
              <a:t>estratégias</a:t>
            </a:r>
            <a:r>
              <a:rPr lang="en-US" dirty="0"/>
              <a:t> (</a:t>
            </a:r>
            <a:r>
              <a:rPr lang="pt-BR" dirty="0">
                <a:effectLst/>
              </a:rPr>
              <a:t>Cox et al., 2020).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 a </a:t>
            </a:r>
            <a:r>
              <a:rPr lang="en-US" dirty="0" err="1"/>
              <a:t>pandemia</a:t>
            </a:r>
            <a:r>
              <a:rPr lang="en-US" dirty="0"/>
              <a:t> do COVID-19, </a:t>
            </a:r>
            <a:r>
              <a:rPr lang="en-US" dirty="0" err="1"/>
              <a:t>muito</a:t>
            </a:r>
            <a:r>
              <a:rPr lang="en-US" dirty="0"/>
              <a:t> dos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direcionados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para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, </a:t>
            </a:r>
            <a:r>
              <a:rPr lang="en-US" dirty="0" err="1"/>
              <a:t>impactando</a:t>
            </a:r>
            <a:r>
              <a:rPr lang="en-US" dirty="0"/>
              <a:t> </a:t>
            </a:r>
            <a:r>
              <a:rPr lang="en-US" dirty="0" err="1"/>
              <a:t>indiretamente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metas</a:t>
            </a:r>
            <a:r>
              <a:rPr lang="en-US" dirty="0"/>
              <a:t> da agenda de </a:t>
            </a:r>
            <a:r>
              <a:rPr lang="en-US" dirty="0" err="1"/>
              <a:t>sustentabilidade</a:t>
            </a:r>
            <a:r>
              <a:rPr lang="en-US" dirty="0"/>
              <a:t> de 2030 (</a:t>
            </a:r>
            <a:r>
              <a:rPr lang="pt-BR" dirty="0">
                <a:effectLst/>
              </a:rPr>
              <a:t>Cox et al., 2020).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091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sz="1100" cap="all" dirty="0"/>
          </a:p>
        </p:txBody>
      </p:sp>
    </p:spTree>
    <p:extLst>
      <p:ext uri="{BB962C8B-B14F-4D97-AF65-F5344CB8AC3E}">
        <p14:creationId xmlns:p14="http://schemas.microsoft.com/office/powerpoint/2010/main" val="407556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sz="1100" cap="all" dirty="0"/>
          </a:p>
        </p:txBody>
      </p:sp>
    </p:spTree>
    <p:extLst>
      <p:ext uri="{BB962C8B-B14F-4D97-AF65-F5344CB8AC3E}">
        <p14:creationId xmlns:p14="http://schemas.microsoft.com/office/powerpoint/2010/main" val="2984563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sz="1100" cap="all" dirty="0"/>
          </a:p>
        </p:txBody>
      </p:sp>
    </p:spTree>
    <p:extLst>
      <p:ext uri="{BB962C8B-B14F-4D97-AF65-F5344CB8AC3E}">
        <p14:creationId xmlns:p14="http://schemas.microsoft.com/office/powerpoint/2010/main" val="1298672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sz="1100" cap="all" dirty="0"/>
          </a:p>
        </p:txBody>
      </p:sp>
    </p:spTree>
    <p:extLst>
      <p:ext uri="{BB962C8B-B14F-4D97-AF65-F5344CB8AC3E}">
        <p14:creationId xmlns:p14="http://schemas.microsoft.com/office/powerpoint/2010/main" val="2194490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sz="1100" cap="all" dirty="0"/>
          </a:p>
        </p:txBody>
      </p:sp>
    </p:spTree>
    <p:extLst>
      <p:ext uri="{BB962C8B-B14F-4D97-AF65-F5344CB8AC3E}">
        <p14:creationId xmlns:p14="http://schemas.microsoft.com/office/powerpoint/2010/main" val="1239136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b="0" dirty="0"/>
              <a:t>Macrorregiões mais afetadas: </a:t>
            </a:r>
            <a:r>
              <a:rPr lang="pt-BR" b="1" dirty="0"/>
              <a:t>Norte e Centro-Oeste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pt-BR" b="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b="0" dirty="0"/>
              <a:t>Principais Causas: </a:t>
            </a:r>
            <a:r>
              <a:rPr lang="pt-BR" b="1" dirty="0"/>
              <a:t>falta de saneamento</a:t>
            </a:r>
            <a:r>
              <a:rPr lang="pt-BR" b="0" dirty="0"/>
              <a:t>, </a:t>
            </a:r>
            <a:r>
              <a:rPr lang="pt-BR" b="1" dirty="0"/>
              <a:t>educação</a:t>
            </a:r>
            <a:r>
              <a:rPr lang="pt-BR" b="0" dirty="0"/>
              <a:t>, </a:t>
            </a:r>
            <a:r>
              <a:rPr lang="pt-BR" b="1" dirty="0"/>
              <a:t>estrutura</a:t>
            </a:r>
            <a:r>
              <a:rPr lang="pt-BR" b="0" dirty="0"/>
              <a:t> dos </a:t>
            </a:r>
            <a:r>
              <a:rPr lang="pt-BR" b="1" dirty="0"/>
              <a:t>sistema de saúde</a:t>
            </a:r>
            <a:r>
              <a:rPr lang="pt-BR" b="0" dirty="0"/>
              <a:t>, etc.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pt-BR" b="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b="0" dirty="0"/>
              <a:t>Análise temporal: média temporal (incluir linha no gráfico)</a:t>
            </a:r>
          </a:p>
        </p:txBody>
      </p:sp>
    </p:spTree>
    <p:extLst>
      <p:ext uri="{BB962C8B-B14F-4D97-AF65-F5344CB8AC3E}">
        <p14:creationId xmlns:p14="http://schemas.microsoft.com/office/powerpoint/2010/main" val="4264195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416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4077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453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Unidade de Análise</a:t>
            </a:r>
            <a:r>
              <a:rPr lang="pt-BR" dirty="0"/>
              <a:t>: </a:t>
            </a:r>
            <a:r>
              <a:rPr lang="pt-BR" b="0" dirty="0"/>
              <a:t>Municipal</a:t>
            </a:r>
          </a:p>
        </p:txBody>
      </p:sp>
    </p:spTree>
    <p:extLst>
      <p:ext uri="{BB962C8B-B14F-4D97-AF65-F5344CB8AC3E}">
        <p14:creationId xmlns:p14="http://schemas.microsoft.com/office/powerpoint/2010/main" val="1235624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2017, o saneamento de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Belém-PA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foi considerado o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quarto pior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capitais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Brasil, ficando à frente apenas de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Rio Branco-AC, Macapá-AP e Porto Velho-RO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(MAGNO, 2017).</a:t>
            </a:r>
          </a:p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Apenas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25%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dos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municípios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encontram com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55%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 mais de seus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esgotos coletados e tratados 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(ANA, 2013a)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Cerca de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dos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municípios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apresentam uma cobertura de saneamento inferior a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12%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(ANA, 2013a)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dirty="0"/>
          </a:p>
          <a:p>
            <a:r>
              <a:rPr lang="pt-BR" dirty="0"/>
              <a:t>Observar aqui a questão do </a:t>
            </a:r>
            <a:r>
              <a:rPr lang="pt-BR" b="1" dirty="0"/>
              <a:t>Saneamento</a:t>
            </a:r>
            <a:r>
              <a:rPr lang="pt-BR" dirty="0"/>
              <a:t>:</a:t>
            </a:r>
          </a:p>
          <a:p>
            <a:pPr lvl="1"/>
            <a:r>
              <a:rPr lang="pt-BR" b="1" dirty="0"/>
              <a:t>cobertura irregular</a:t>
            </a:r>
            <a:r>
              <a:rPr lang="pt-BR" dirty="0"/>
              <a:t> sobre o estado</a:t>
            </a:r>
          </a:p>
          <a:p>
            <a:pPr lvl="1"/>
            <a:r>
              <a:rPr lang="pt-BR" b="1" dirty="0"/>
              <a:t>Baixa taxa</a:t>
            </a:r>
            <a:r>
              <a:rPr lang="pt-BR" dirty="0"/>
              <a:t> de esgotamento</a:t>
            </a:r>
          </a:p>
          <a:p>
            <a:pPr marL="5969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pt-BR" dirty="0"/>
            </a:b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1921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sz="11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Mobilidade restrita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pt-BR" sz="11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sz="11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Falta de acesso a serviços de saúde.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pt-BR" sz="11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sz="11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Falta de saneamento básico (</a:t>
            </a:r>
            <a:r>
              <a:rPr lang="pt-BR" sz="1100" noProof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AMAE</a:t>
            </a:r>
            <a:r>
              <a:rPr lang="pt-BR" sz="11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2014).</a:t>
            </a: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pt-BR" sz="1100" noProof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sz="11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Educação precária (Fernandes and Fernandes, 2013). </a:t>
            </a:r>
            <a:endParaRPr lang="pt-BR" sz="1100" noProof="0" dirty="0">
              <a:solidFill>
                <a:srgbClr val="EBED9D"/>
              </a:solidFill>
              <a:latin typeface="Inria Sans Light" panose="020B060402020202020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0522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Descrever </a:t>
            </a:r>
            <a:r>
              <a:rPr lang="pt-BR" dirty="0" err="1"/>
              <a:t>PPF</a:t>
            </a:r>
            <a:r>
              <a:rPr lang="pt-BR" dirty="0"/>
              <a:t>: usar nome completo</a:t>
            </a:r>
          </a:p>
        </p:txBody>
      </p:sp>
    </p:spTree>
    <p:extLst>
      <p:ext uri="{BB962C8B-B14F-4D97-AF65-F5344CB8AC3E}">
        <p14:creationId xmlns:p14="http://schemas.microsoft.com/office/powerpoint/2010/main" val="3620239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5837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3587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>
                <a:latin typeface="+mj-lt"/>
              </a:rPr>
              <a:t>LISA: Local Indicators of Spatial Association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009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083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01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1741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Começando pela questão da vacinação, observou-se que a cobertura vacinal é muito heterogênea, tanto no tempo (eixo horizontal da figura), quanto no espaço (box-</a:t>
            </a:r>
            <a:r>
              <a:rPr lang="pt-BR" dirty="0" err="1"/>
              <a:t>plots</a:t>
            </a:r>
            <a:r>
              <a:rPr lang="pt-BR" dirty="0"/>
              <a:t>).</a:t>
            </a:r>
          </a:p>
          <a:p>
            <a:r>
              <a:rPr lang="pt-BR" dirty="0"/>
              <a:t>Em média, observou-se uma tendência de declínio na taxa de vacinação.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Destacar</a:t>
            </a:r>
            <a:r>
              <a:rPr lang="pt-BR" sz="1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que a </a:t>
            </a: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vacinação</a:t>
            </a:r>
            <a:r>
              <a:rPr lang="pt-BR" sz="1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não</a:t>
            </a:r>
            <a:r>
              <a:rPr lang="pt-BR" sz="1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</a:t>
            </a:r>
            <a:r>
              <a:rPr lang="pt-BR" sz="1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todas as pessoas </a:t>
            </a: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(&lt;2 anos)</a:t>
            </a:r>
            <a:endParaRPr lang="pt-BR" b="1" dirty="0"/>
          </a:p>
          <a:p>
            <a:pPr marL="13970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817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5185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/>
              <a:t>Destacar a questão do aumento do N/A da análise</a:t>
            </a:r>
          </a:p>
          <a:p>
            <a:endParaRPr lang="pt-BR" dirty="0"/>
          </a:p>
          <a:p>
            <a:r>
              <a:rPr lang="pt-BR" dirty="0"/>
              <a:t>Notar que até o ano de 2014, a faixa etária predominante era de crianças </a:t>
            </a:r>
            <a:r>
              <a:rPr lang="pt-BR" sz="1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(0 - 11 anos).</a:t>
            </a:r>
          </a:p>
          <a:p>
            <a:pPr marL="139700" indent="0">
              <a:buNone/>
            </a:pPr>
            <a:endParaRPr lang="pt-BR" dirty="0"/>
          </a:p>
          <a:p>
            <a:r>
              <a:rPr lang="pt-BR" dirty="0"/>
              <a:t>O padrão de envelhecimento dos </a:t>
            </a:r>
            <a:r>
              <a:rPr lang="pt-BR" dirty="0" err="1"/>
              <a:t>CNCs</a:t>
            </a:r>
            <a:r>
              <a:rPr lang="pt-BR" dirty="0"/>
              <a:t> de Hepatite-A se mostra mais evidente nas </a:t>
            </a:r>
            <a:r>
              <a:rPr lang="pt-BR" dirty="0" err="1"/>
              <a:t>meso-regiões</a:t>
            </a:r>
            <a:r>
              <a:rPr lang="pt-BR" dirty="0"/>
              <a:t> Sudoeste e Sudeste Paraense.</a:t>
            </a:r>
          </a:p>
        </p:txBody>
      </p:sp>
    </p:spTree>
    <p:extLst>
      <p:ext uri="{BB962C8B-B14F-4D97-AF65-F5344CB8AC3E}">
        <p14:creationId xmlns:p14="http://schemas.microsoft.com/office/powerpoint/2010/main" val="1318804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Mesorregiões predominantes: </a:t>
            </a:r>
            <a:r>
              <a:rPr lang="pt-BR" sz="11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Baixo Amazonas, Marajó e Metropolitana de Belém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09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8332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71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8213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Interpretação: ao aumentar o tamanho populacional em 1 unidade, multiplica-se o n° de casos estimados pelo exponenciando da derivada da ADP para Xi = x.</a:t>
            </a:r>
          </a:p>
          <a:p>
            <a:pPr marL="139700" indent="0">
              <a:buNone/>
            </a:pPr>
            <a:endParaRPr lang="pt-BR" dirty="0"/>
          </a:p>
          <a:p>
            <a:pPr marL="139700" indent="0">
              <a:buNone/>
            </a:pPr>
            <a:r>
              <a:rPr lang="pt-BR" dirty="0" err="1"/>
              <a:t>Ex</a:t>
            </a:r>
            <a:r>
              <a:rPr lang="pt-BR" dirty="0"/>
              <a:t>: para o caso de uma regressão </a:t>
            </a:r>
            <a:r>
              <a:rPr lang="pt-BR" dirty="0" err="1"/>
              <a:t>GLM</a:t>
            </a:r>
            <a:r>
              <a:rPr lang="pt-BR" dirty="0"/>
              <a:t> Poisson, dado uma covariável Xi de um modelo ajustado cujo peso ajustado é de 0,12, o aumento de uma unidade em Xi equivale a </a:t>
            </a:r>
            <a:r>
              <a:rPr lang="pt-BR" dirty="0" err="1"/>
              <a:t>exp</a:t>
            </a:r>
            <a:r>
              <a:rPr lang="pt-BR" dirty="0"/>
              <a:t>(0,12) ==1,12. Portanto, o aumento em uma unidade de Xi, multiplica a o número esperado de casos em 1,12 vezes.</a:t>
            </a:r>
          </a:p>
        </p:txBody>
      </p:sp>
    </p:spTree>
    <p:extLst>
      <p:ext uri="{BB962C8B-B14F-4D97-AF65-F5344CB8AC3E}">
        <p14:creationId xmlns:p14="http://schemas.microsoft.com/office/powerpoint/2010/main" val="23635808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48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33640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2414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CNES: usar a distribuição de centros de saúde para descrever zonas de silêncio</a:t>
            </a:r>
          </a:p>
          <a:p>
            <a:r>
              <a:rPr lang="pt-BR" dirty="0"/>
              <a:t>https://dados.gov.br/dataset/cnes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Mesorregiões predominantes: </a:t>
            </a:r>
            <a:r>
              <a:rPr lang="pt-BR" sz="11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Baixo Amazonas, Marajó e Metropolitana de Belém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5436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Mesorregiões predominantes: </a:t>
            </a:r>
            <a:r>
              <a:rPr lang="pt-BR" sz="11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Baixo Amazonas, Marajó e Metropolitana de Belém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6908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5805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93509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4031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7940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5142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Qual definição adotar</a:t>
            </a:r>
          </a:p>
          <a:p>
            <a:pPr>
              <a:lnSpc>
                <a:spcPct val="150000"/>
              </a:lnSpc>
            </a:pPr>
            <a:r>
              <a:rPr lang="pt-BR" dirty="0"/>
              <a:t>Qual abordagem estatística adotar</a:t>
            </a:r>
          </a:p>
          <a:p>
            <a:pPr>
              <a:lnSpc>
                <a:spcPct val="150000"/>
              </a:lnSpc>
            </a:pPr>
            <a:r>
              <a:rPr lang="pt-BR" dirty="0"/>
              <a:t>Qual resolução adotar</a:t>
            </a:r>
          </a:p>
        </p:txBody>
      </p:sp>
    </p:spTree>
    <p:extLst>
      <p:ext uri="{BB962C8B-B14F-4D97-AF65-F5344CB8AC3E}">
        <p14:creationId xmlns:p14="http://schemas.microsoft.com/office/powerpoint/2010/main" val="9625191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939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pt-BR" b="0" i="0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estabilidade do HAV no meio ambiente e a grande quantidade de vírus presente nas fezes dos indivíduos infectados contribuem para a transmissão.</a:t>
            </a:r>
            <a:endParaRPr lang="pt-BR" noProof="0" dirty="0"/>
          </a:p>
          <a:p>
            <a:pPr lvl="1"/>
            <a:r>
              <a:rPr lang="pt-BR" noProof="0" dirty="0"/>
              <a:t>HAV é resistente a variação de </a:t>
            </a:r>
            <a:r>
              <a:rPr lang="pt-BR" b="1" noProof="0" dirty="0"/>
              <a:t>pH</a:t>
            </a:r>
            <a:r>
              <a:rPr lang="pt-BR" noProof="0" dirty="0"/>
              <a:t> e a </a:t>
            </a:r>
            <a:r>
              <a:rPr lang="pt-BR" b="1" noProof="0" dirty="0"/>
              <a:t>temperatura</a:t>
            </a:r>
            <a:r>
              <a:rPr lang="pt-BR" noProof="0" dirty="0"/>
              <a:t>. </a:t>
            </a:r>
          </a:p>
          <a:p>
            <a:br>
              <a:rPr lang="pt-BR" noProof="0" dirty="0"/>
            </a:br>
            <a:r>
              <a:rPr lang="pt-BR" noProof="0" dirty="0"/>
              <a:t>	O vírus persiste nas fezes e no ambiente por &gt;1 </a:t>
            </a:r>
            <a:r>
              <a:rPr lang="pt-BR" b="1" noProof="0" dirty="0"/>
              <a:t>mês</a:t>
            </a:r>
            <a:r>
              <a:rPr lang="pt-BR" noProof="0" dirty="0"/>
              <a:t>.</a:t>
            </a:r>
          </a:p>
          <a:p>
            <a:endParaRPr lang="pt-BR" noProof="0" dirty="0"/>
          </a:p>
          <a:p>
            <a:r>
              <a:rPr lang="pt-BR" b="1" i="0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Não há </a:t>
            </a:r>
            <a:r>
              <a:rPr lang="pt-BR" b="0" i="0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nenhum </a:t>
            </a:r>
            <a:r>
              <a:rPr lang="pt-BR" b="1" i="0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tratamento específico </a:t>
            </a:r>
            <a:r>
              <a:rPr lang="pt-BR" b="0" i="0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para hepatite A (MINISTÉRIO DA SAÚDE, 2021)</a:t>
            </a:r>
          </a:p>
          <a:p>
            <a:endParaRPr lang="pt-BR" noProof="0" dirty="0"/>
          </a:p>
          <a:p>
            <a:r>
              <a:rPr lang="pt-BR" noProof="0" dirty="0"/>
              <a:t>Após a ingestão, o vírus penetra na mucosa estomacal, e atinge o fígado via Sistema Porta (WHO, 2012)</a:t>
            </a:r>
          </a:p>
        </p:txBody>
      </p:sp>
    </p:spTree>
    <p:extLst>
      <p:ext uri="{BB962C8B-B14F-4D97-AF65-F5344CB8AC3E}">
        <p14:creationId xmlns:p14="http://schemas.microsoft.com/office/powerpoint/2010/main" val="39437004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139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832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virulência é idade dependente:</a:t>
            </a:r>
          </a:p>
          <a:p>
            <a:pPr lvl="1"/>
            <a:r>
              <a:rPr lang="pt-BR" dirty="0"/>
              <a:t>sintomas mais brandos (muitas vezes assintomático) para indivíduos mais jovens (bebês, crianças)</a:t>
            </a:r>
          </a:p>
          <a:p>
            <a:pPr marL="596900" lvl="1" indent="0">
              <a:buNone/>
            </a:pPr>
            <a:endParaRPr lang="pt-BR" dirty="0"/>
          </a:p>
          <a:p>
            <a:pPr lvl="1"/>
            <a:r>
              <a:rPr lang="pt-BR" dirty="0"/>
              <a:t>Sintomas mais severos em indivíduos mais velhos (</a:t>
            </a:r>
            <a:r>
              <a:rPr lang="pt-BR" dirty="0" err="1"/>
              <a:t>ex</a:t>
            </a:r>
            <a:r>
              <a:rPr lang="pt-BR" dirty="0"/>
              <a:t>: idosos)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324B9-9208-4920-986F-563A6DE3732E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12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Prodrômico:</a:t>
            </a:r>
            <a:r>
              <a:rPr lang="pt-BR" baseline="0" dirty="0"/>
              <a:t> sintomas predecessores à manifestação da doença (anictérico)</a:t>
            </a:r>
          </a:p>
          <a:p>
            <a:endParaRPr lang="pt-BR" baseline="0" dirty="0"/>
          </a:p>
          <a:p>
            <a:r>
              <a:rPr lang="pt-BR" baseline="0" dirty="0"/>
              <a:t>Ictérico: icterícia (amarelamento da pele)</a:t>
            </a:r>
          </a:p>
          <a:p>
            <a:endParaRPr lang="pt-BR" baseline="0" dirty="0"/>
          </a:p>
          <a:p>
            <a:r>
              <a:rPr lang="pt-BR" baseline="0" dirty="0" err="1"/>
              <a:t>Ref</a:t>
            </a:r>
            <a:r>
              <a:rPr lang="pt-BR" baseline="0" dirty="0"/>
              <a:t>: Paula et al. (2015)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324B9-9208-4920-986F-563A6DE3732E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208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Transmissão:</a:t>
            </a:r>
          </a:p>
          <a:p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87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100" dirty="0">
                <a:solidFill>
                  <a:schemeClr val="tx1"/>
                </a:solidFill>
                <a:latin typeface="+mj-lt"/>
              </a:rPr>
              <a:t>Em nível </a:t>
            </a:r>
            <a:r>
              <a:rPr lang="pt-BR" sz="1100" b="1" dirty="0">
                <a:solidFill>
                  <a:schemeClr val="tx1"/>
                </a:solidFill>
                <a:latin typeface="+mj-lt"/>
              </a:rPr>
              <a:t>populacional</a:t>
            </a:r>
            <a:r>
              <a:rPr lang="pt-BR" sz="1100" dirty="0">
                <a:solidFill>
                  <a:schemeClr val="tx1"/>
                </a:solidFill>
                <a:latin typeface="+mj-lt"/>
              </a:rPr>
              <a:t>, a </a:t>
            </a:r>
            <a:r>
              <a:rPr lang="pt-BR" sz="1100" b="1" dirty="0">
                <a:solidFill>
                  <a:schemeClr val="tx1"/>
                </a:solidFill>
                <a:latin typeface="+mj-lt"/>
              </a:rPr>
              <a:t>saúde</a:t>
            </a:r>
            <a:r>
              <a:rPr lang="pt-BR" sz="1100" dirty="0">
                <a:solidFill>
                  <a:schemeClr val="tx1"/>
                </a:solidFill>
                <a:latin typeface="+mj-lt"/>
              </a:rPr>
              <a:t> e os problemas de saúde são advindos de </a:t>
            </a:r>
            <a:r>
              <a:rPr lang="pt-BR" sz="1100" b="1" dirty="0">
                <a:solidFill>
                  <a:schemeClr val="tx1"/>
                </a:solidFill>
                <a:latin typeface="+mj-lt"/>
              </a:rPr>
              <a:t>processos</a:t>
            </a:r>
            <a:r>
              <a:rPr lang="pt-BR" sz="1100" dirty="0">
                <a:solidFill>
                  <a:schemeClr val="tx1"/>
                </a:solidFill>
                <a:latin typeface="+mj-lt"/>
              </a:rPr>
              <a:t> cujos </a:t>
            </a:r>
            <a:r>
              <a:rPr lang="pt-BR" sz="1100" b="1" dirty="0">
                <a:solidFill>
                  <a:schemeClr val="tx1"/>
                </a:solidFill>
                <a:latin typeface="+mj-lt"/>
              </a:rPr>
              <a:t>fatores</a:t>
            </a:r>
            <a:r>
              <a:rPr lang="pt-BR" sz="1100" dirty="0">
                <a:solidFill>
                  <a:schemeClr val="tx1"/>
                </a:solidFill>
                <a:latin typeface="+mj-lt"/>
              </a:rPr>
              <a:t> têm várias </a:t>
            </a:r>
            <a:r>
              <a:rPr lang="pt-BR" sz="1100" b="1" dirty="0">
                <a:solidFill>
                  <a:schemeClr val="tx1"/>
                </a:solidFill>
                <a:latin typeface="+mj-lt"/>
              </a:rPr>
              <a:t>origens</a:t>
            </a:r>
            <a:r>
              <a:rPr lang="pt-BR" sz="1100" dirty="0">
                <a:solidFill>
                  <a:schemeClr val="tx1"/>
                </a:solidFill>
                <a:latin typeface="+mj-lt"/>
              </a:rPr>
              <a:t>: </a:t>
            </a:r>
          </a:p>
          <a:p>
            <a:pPr marL="0" indent="0">
              <a:buNone/>
            </a:pPr>
            <a:r>
              <a:rPr lang="pt-BR" sz="1100" dirty="0">
                <a:solidFill>
                  <a:schemeClr val="tx1"/>
                </a:solidFill>
                <a:latin typeface="+mj-lt"/>
              </a:rPr>
              <a:t>humana, epidemiológica, ambiental e do próprio sistema de serviços de saúde (MS, 2006).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pt-BR" b="0" dirty="0">
              <a:latin typeface="+mj-l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b="0" dirty="0">
                <a:latin typeface="+mj-lt"/>
              </a:rPr>
              <a:t>Dentre elas, as </a:t>
            </a:r>
            <a:r>
              <a:rPr lang="pt-BR" b="1" dirty="0">
                <a:latin typeface="+mj-lt"/>
              </a:rPr>
              <a:t>mudanças climáticas</a:t>
            </a:r>
            <a:r>
              <a:rPr lang="pt-BR" b="0" dirty="0">
                <a:latin typeface="+mj-lt"/>
              </a:rPr>
              <a:t> são de especial </a:t>
            </a:r>
            <a:r>
              <a:rPr lang="pt-BR" b="1" dirty="0">
                <a:latin typeface="+mj-lt"/>
              </a:rPr>
              <a:t>atenção.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pt-BR" b="0" dirty="0">
              <a:latin typeface="+mj-l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b="0" dirty="0">
                <a:latin typeface="+mj-lt"/>
              </a:rPr>
              <a:t>Especialmente em </a:t>
            </a:r>
            <a:r>
              <a:rPr lang="pt-BR" b="1" dirty="0">
                <a:latin typeface="+mj-lt"/>
              </a:rPr>
              <a:t>comunidades de baixa renda</a:t>
            </a:r>
            <a:r>
              <a:rPr lang="pt-BR" b="0" dirty="0">
                <a:latin typeface="+mj-lt"/>
              </a:rPr>
              <a:t>, sem </a:t>
            </a:r>
            <a:r>
              <a:rPr lang="pt-BR" b="1" dirty="0">
                <a:latin typeface="+mj-lt"/>
              </a:rPr>
              <a:t>saneamento</a:t>
            </a:r>
            <a:r>
              <a:rPr lang="pt-BR" b="0" dirty="0">
                <a:latin typeface="+mj-lt"/>
              </a:rPr>
              <a:t> ou atendimento em </a:t>
            </a:r>
            <a:r>
              <a:rPr lang="pt-BR" b="1" dirty="0">
                <a:latin typeface="+mj-lt"/>
              </a:rPr>
              <a:t>saúde adequados</a:t>
            </a:r>
            <a:r>
              <a:rPr lang="pt-BR" b="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9047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4"/>
            </a:gs>
            <a:gs pos="500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8"/>
            <a:chOff x="-16" y="0"/>
            <a:chExt cx="9144053" cy="5143498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 - Objetiv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670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A245D95-8809-47E5-9391-AE3B44D6FE90}" type="datetimeFigureOut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Google Shape;188;p10">
            <a:extLst>
              <a:ext uri="{FF2B5EF4-FFF2-40B4-BE49-F238E27FC236}">
                <a16:creationId xmlns:a16="http://schemas.microsoft.com/office/drawing/2014/main" id="{7E1E7411-FA08-44F3-BB05-7056A66E886B}"/>
              </a:ext>
            </a:extLst>
          </p:cNvPr>
          <p:cNvSpPr/>
          <p:nvPr userDrawn="1"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9;p10">
            <a:extLst>
              <a:ext uri="{FF2B5EF4-FFF2-40B4-BE49-F238E27FC236}">
                <a16:creationId xmlns:a16="http://schemas.microsoft.com/office/drawing/2014/main" id="{20722D0C-662C-4BBB-88FD-C994E60F1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A98AE7C-3962-4ADF-AB83-FCDF7E1E3D1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32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0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29/2020GH000327" TargetMode="Externa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urbosquid.com/Search/Artists/Yabusak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20GH000327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hilipelea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hyperlink" Target="mailto:leal.philipe@gmail.com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vidaquecorre.com.br/2016/05/" TargetMode="Externa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gradient-boosting-trees-for-classification-a-beginners-guide-596b594a14ea" TargetMode="External"/><Relationship Id="rId2" Type="http://schemas.openxmlformats.org/officeDocument/2006/relationships/hyperlink" Target="https://kids.niehs.nih.gov/topics/pollution/water/diseases/index.htm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rbosquid.com/Search/Artists/Yabusaka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100000"/>
              </a:schemeClr>
            </a:gs>
            <a:gs pos="13000">
              <a:schemeClr val="accent3"/>
            </a:gs>
            <a:gs pos="30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856508"/>
            <a:ext cx="6433384" cy="14408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sz="1800" b="0" i="0" u="none" strike="noStrike" baseline="0" dirty="0">
                <a:latin typeface="Arial" panose="020B0604020202020204" pitchFamily="34" charset="0"/>
              </a:rPr>
              <a:t>CONTRIBUIÇÃO AO ESTUDO E MAPEAMENTO DO RISCO DE TRANSMISSÃO DO VÍRUS DA HEPATITE-A UTILIZANDO DADOS EPIDEMIOLÓGICOS, SOCIODEMOGRÁFICOS E AMBIENTAIS DETECTÁVEIS POR SENSORIAMENTO REMOTO</a:t>
            </a:r>
            <a:endParaRPr lang="en-US" sz="2800" dirty="0"/>
          </a:p>
        </p:txBody>
      </p:sp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C8BE7760-A5FE-42D9-A44B-1C63BBBF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8022"/>
            <a:ext cx="883563" cy="711936"/>
          </a:xfrm>
          <a:prstGeom prst="rect">
            <a:avLst/>
          </a:prstGeom>
          <a:noFill/>
        </p:spPr>
      </p:pic>
      <p:pic>
        <p:nvPicPr>
          <p:cNvPr id="14" name="Picture 12" descr="Resultado de imagem para MOCEAN INPE">
            <a:extLst>
              <a:ext uri="{FF2B5EF4-FFF2-40B4-BE49-F238E27FC236}">
                <a16:creationId xmlns:a16="http://schemas.microsoft.com/office/drawing/2014/main" id="{C6E1DFCB-F56B-457B-9B54-D972D63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68342" y="88"/>
            <a:ext cx="1175657" cy="710097"/>
          </a:xfrm>
          <a:prstGeom prst="rect">
            <a:avLst/>
          </a:prstGeom>
          <a:noFill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60D700-1DD9-40A2-8CBE-AF543E177EAB}"/>
              </a:ext>
            </a:extLst>
          </p:cNvPr>
          <p:cNvSpPr txBox="1"/>
          <p:nvPr/>
        </p:nvSpPr>
        <p:spPr>
          <a:xfrm>
            <a:off x="3078000" y="3381959"/>
            <a:ext cx="2988000" cy="432000"/>
          </a:xfrm>
          <a:prstGeom prst="rect">
            <a:avLst/>
          </a:prstGeom>
          <a:solidFill>
            <a:srgbClr val="1B5B85">
              <a:alpha val="69804"/>
            </a:srgbClr>
          </a:solidFill>
          <a:ln>
            <a:solidFill>
              <a:srgbClr val="E2AA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solidFill>
                  <a:srgbClr val="FFC000"/>
                </a:solidFill>
              </a:rPr>
              <a:t>Philipe Riskalla Leal</a:t>
            </a:r>
          </a:p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3408CA-D5E9-4374-B5C5-7DE00735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14817" r="12274" b="14417"/>
          <a:stretch/>
        </p:blipFill>
        <p:spPr bwMode="auto">
          <a:xfrm>
            <a:off x="4169142" y="0"/>
            <a:ext cx="805717" cy="7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9D5BF1-A43F-4658-AED4-A62980692383}"/>
              </a:ext>
            </a:extLst>
          </p:cNvPr>
          <p:cNvSpPr txBox="1"/>
          <p:nvPr/>
        </p:nvSpPr>
        <p:spPr>
          <a:xfrm>
            <a:off x="1835150" y="3982039"/>
            <a:ext cx="5473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Orientação:</a:t>
            </a:r>
          </a:p>
          <a:p>
            <a:pPr algn="ctr"/>
            <a:r>
              <a:rPr lang="pt-BR" sz="1800" dirty="0">
                <a:solidFill>
                  <a:srgbClr val="FFC91D"/>
                </a:solidFill>
              </a:rPr>
              <a:t>Milton Kampel</a:t>
            </a:r>
          </a:p>
          <a:p>
            <a:pPr algn="ctr"/>
            <a:r>
              <a:rPr lang="pt-BR" sz="1800" dirty="0">
                <a:solidFill>
                  <a:srgbClr val="FFC91D"/>
                </a:solidFill>
              </a:rPr>
              <a:t>Ricardo José de Paula Souza e Guimarães</a:t>
            </a:r>
          </a:p>
        </p:txBody>
      </p:sp>
      <p:sp>
        <p:nvSpPr>
          <p:cNvPr id="9" name="Google Shape;198;p12">
            <a:extLst>
              <a:ext uri="{FF2B5EF4-FFF2-40B4-BE49-F238E27FC236}">
                <a16:creationId xmlns:a16="http://schemas.microsoft.com/office/drawing/2014/main" id="{F2C6F875-DE2D-486B-BB30-6FFB24FCDBD4}"/>
              </a:ext>
            </a:extLst>
          </p:cNvPr>
          <p:cNvSpPr txBox="1">
            <a:spLocks/>
          </p:cNvSpPr>
          <p:nvPr/>
        </p:nvSpPr>
        <p:spPr>
          <a:xfrm>
            <a:off x="2888383" y="988731"/>
            <a:ext cx="3367235" cy="864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pt-BR" sz="2000" dirty="0">
                <a:latin typeface="+mj-lt"/>
              </a:rPr>
              <a:t>Defesa de doutorado (SERE)</a:t>
            </a:r>
          </a:p>
        </p:txBody>
      </p:sp>
    </p:spTree>
  </p:cSld>
  <p:clrMapOvr>
    <a:masterClrMapping/>
  </p:clrMapOvr>
  <p:transition advTm="29522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806" y="519830"/>
            <a:ext cx="6728400" cy="351300"/>
          </a:xfrm>
        </p:spPr>
        <p:txBody>
          <a:bodyPr>
            <a:noAutofit/>
          </a:bodyPr>
          <a:lstStyle/>
          <a:p>
            <a:pPr algn="l"/>
            <a:r>
              <a:rPr lang="pt-BR" sz="2400" dirty="0">
                <a:latin typeface="+mj-lt"/>
              </a:rPr>
              <a:t>Hepatite-A e mudanças climáticas</a:t>
            </a:r>
          </a:p>
        </p:txBody>
      </p:sp>
      <p:grpSp>
        <p:nvGrpSpPr>
          <p:cNvPr id="21" name="Diagram group">
            <a:extLst>
              <a:ext uri="{FF2B5EF4-FFF2-40B4-BE49-F238E27FC236}">
                <a16:creationId xmlns:a16="http://schemas.microsoft.com/office/drawing/2014/main" id="{A75AE26F-4938-438C-AC55-22708D7BE8D8}"/>
              </a:ext>
            </a:extLst>
          </p:cNvPr>
          <p:cNvGrpSpPr/>
          <p:nvPr/>
        </p:nvGrpSpPr>
        <p:grpSpPr>
          <a:xfrm>
            <a:off x="55752" y="61396"/>
            <a:ext cx="1379675" cy="1397430"/>
            <a:chOff x="877001" y="601762"/>
            <a:chExt cx="1151998" cy="1115995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4FE49ED-7465-4309-AD21-CE1E95C2F839}"/>
                </a:ext>
              </a:extLst>
            </p:cNvPr>
            <p:cNvGrpSpPr/>
            <p:nvPr/>
          </p:nvGrpSpPr>
          <p:grpSpPr>
            <a:xfrm>
              <a:off x="877001" y="601762"/>
              <a:ext cx="1151998" cy="1115995"/>
              <a:chOff x="877001" y="601762"/>
              <a:chExt cx="1151998" cy="111599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F214A231-5E4F-4AEC-BABA-A4EF5C7AFE8D}"/>
                  </a:ext>
                </a:extLst>
              </p:cNvPr>
              <p:cNvSpPr/>
              <p:nvPr/>
            </p:nvSpPr>
            <p:spPr>
              <a:xfrm>
                <a:off x="877001" y="601762"/>
                <a:ext cx="1151998" cy="1115995"/>
              </a:xfrm>
              <a:prstGeom prst="ellipse">
                <a:avLst/>
              </a:prstGeom>
              <a:ln>
                <a:solidFill>
                  <a:srgbClr val="082A44">
                    <a:alpha val="30196"/>
                  </a:srgbClr>
                </a:solidFill>
              </a:ln>
            </p:spPr>
            <p:style>
              <a:lnRef idx="2">
                <a:scrgbClr r="0" g="0" b="0"/>
              </a:lnRef>
              <a:fillRef idx="1">
                <a:schemeClr val="accent5">
                  <a:alpha val="50000"/>
                  <a:hueOff val="-1695386"/>
                  <a:satOff val="8162"/>
                  <a:lumOff val="31373"/>
                  <a:alphaOff val="0"/>
                </a:schemeClr>
              </a:fillRef>
              <a:effectRef idx="0">
                <a:schemeClr val="accent5">
                  <a:alpha val="50000"/>
                  <a:hueOff val="-1695386"/>
                  <a:satOff val="8162"/>
                  <a:lumOff val="31373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24" name="Elipse 4">
                <a:extLst>
                  <a:ext uri="{FF2B5EF4-FFF2-40B4-BE49-F238E27FC236}">
                    <a16:creationId xmlns:a16="http://schemas.microsoft.com/office/drawing/2014/main" id="{938099BE-3566-4ABB-AA24-97BCFC76E60C}"/>
                  </a:ext>
                </a:extLst>
              </p:cNvPr>
              <p:cNvSpPr txBox="1"/>
              <p:nvPr/>
            </p:nvSpPr>
            <p:spPr>
              <a:xfrm>
                <a:off x="1045707" y="765196"/>
                <a:ext cx="814586" cy="7891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6672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pt-BR" sz="1600" kern="1200" dirty="0">
                    <a:solidFill>
                      <a:sysClr val="windowText" lastClr="000000"/>
                    </a:solidFill>
                    <a:latin typeface="+mj-lt"/>
                  </a:rPr>
                  <a:t>Mudanças</a:t>
                </a:r>
                <a:r>
                  <a:rPr lang="pt-BR" sz="1600" kern="1200" dirty="0">
                    <a:solidFill>
                      <a:sysClr val="windowText" lastClr="000000"/>
                    </a:solidFill>
                  </a:rPr>
                  <a:t> climáticas</a:t>
                </a:r>
              </a:p>
            </p:txBody>
          </p:sp>
        </p:grpSp>
      </p:grpSp>
      <p:sp>
        <p:nvSpPr>
          <p:cNvPr id="25" name="Google Shape;243;p17">
            <a:extLst>
              <a:ext uri="{FF2B5EF4-FFF2-40B4-BE49-F238E27FC236}">
                <a16:creationId xmlns:a16="http://schemas.microsoft.com/office/drawing/2014/main" id="{45C49493-9CC6-4746-9449-533988CF96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grpSp>
        <p:nvGrpSpPr>
          <p:cNvPr id="2052" name="Agrupar 2051">
            <a:extLst>
              <a:ext uri="{FF2B5EF4-FFF2-40B4-BE49-F238E27FC236}">
                <a16:creationId xmlns:a16="http://schemas.microsoft.com/office/drawing/2014/main" id="{EA87742F-A3A1-46F9-B142-9E89A5BB60BD}"/>
              </a:ext>
            </a:extLst>
          </p:cNvPr>
          <p:cNvGrpSpPr/>
          <p:nvPr/>
        </p:nvGrpSpPr>
        <p:grpSpPr>
          <a:xfrm>
            <a:off x="1411363" y="1192955"/>
            <a:ext cx="5816487" cy="3286163"/>
            <a:chOff x="1411363" y="1192955"/>
            <a:chExt cx="5816487" cy="3286163"/>
          </a:xfrm>
        </p:grpSpPr>
        <p:sp>
          <p:nvSpPr>
            <p:cNvPr id="3" name="AutoShape 4" descr="More than 40 dead, 70,000 homeless in Brazil's flooding and mudslides | The  World from PRX">
              <a:extLst>
                <a:ext uri="{FF2B5EF4-FFF2-40B4-BE49-F238E27FC236}">
                  <a16:creationId xmlns:a16="http://schemas.microsoft.com/office/drawing/2014/main" id="{BCD2F85A-DA1E-4A48-A7F0-6C52AD87B2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89206" y="241935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AB6B81BB-48B0-4863-9DC7-1181F196C5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1606" y="257175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B5B956E1-54F8-4EDA-9514-BB87D7884ED0}"/>
                </a:ext>
              </a:extLst>
            </p:cNvPr>
            <p:cNvCxnSpPr>
              <a:cxnSpLocks/>
              <a:stCxn id="1026" idx="3"/>
              <a:endCxn id="2050" idx="1"/>
            </p:cNvCxnSpPr>
            <p:nvPr/>
          </p:nvCxnSpPr>
          <p:spPr>
            <a:xfrm>
              <a:off x="3833303" y="1990794"/>
              <a:ext cx="611530" cy="8595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11C828CD-636A-4925-9153-79B39AD0CDAE}"/>
                </a:ext>
              </a:extLst>
            </p:cNvPr>
            <p:cNvCxnSpPr>
              <a:cxnSpLocks/>
              <a:stCxn id="11" idx="3"/>
              <a:endCxn id="2050" idx="1"/>
            </p:cNvCxnSpPr>
            <p:nvPr/>
          </p:nvCxnSpPr>
          <p:spPr>
            <a:xfrm flipV="1">
              <a:off x="3833303" y="2850335"/>
              <a:ext cx="611530" cy="817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1" name="Agrupar 2050">
              <a:extLst>
                <a:ext uri="{FF2B5EF4-FFF2-40B4-BE49-F238E27FC236}">
                  <a16:creationId xmlns:a16="http://schemas.microsoft.com/office/drawing/2014/main" id="{B175B4F0-2989-45EA-849A-A3F19E954814}"/>
                </a:ext>
              </a:extLst>
            </p:cNvPr>
            <p:cNvGrpSpPr/>
            <p:nvPr/>
          </p:nvGrpSpPr>
          <p:grpSpPr>
            <a:xfrm>
              <a:off x="4444833" y="1458826"/>
              <a:ext cx="2783017" cy="2783017"/>
              <a:chOff x="4444833" y="1458826"/>
              <a:chExt cx="2783017" cy="2783017"/>
            </a:xfrm>
          </p:grpSpPr>
          <p:pic>
            <p:nvPicPr>
              <p:cNvPr id="2050" name="Picture 2" descr="graphic of hand holding a cup of water with a microscope showing particles in it">
                <a:extLst>
                  <a:ext uri="{FF2B5EF4-FFF2-40B4-BE49-F238E27FC236}">
                    <a16:creationId xmlns:a16="http://schemas.microsoft.com/office/drawing/2014/main" id="{910D61B4-4973-492B-B164-E79A4DCE5E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4833" y="1458826"/>
                <a:ext cx="2783017" cy="2783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8A031B-2895-4A4E-B8B6-033E293D1DEF}"/>
                  </a:ext>
                </a:extLst>
              </p:cNvPr>
              <p:cNvSpPr txBox="1"/>
              <p:nvPr/>
            </p:nvSpPr>
            <p:spPr>
              <a:xfrm>
                <a:off x="6252619" y="4011011"/>
                <a:ext cx="9752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rgbClr val="4D4D4D"/>
                    </a:solidFill>
                  </a:rPr>
                  <a:t>NIEHS</a:t>
                </a:r>
                <a:r>
                  <a:rPr lang="en-US" sz="900" dirty="0">
                    <a:solidFill>
                      <a:srgbClr val="4D4D4D"/>
                    </a:solidFill>
                  </a:rPr>
                  <a:t> (2021)</a:t>
                </a:r>
                <a:endParaRPr lang="pt-BR" sz="900" dirty="0">
                  <a:solidFill>
                    <a:srgbClr val="4D4D4D"/>
                  </a:solidFill>
                </a:endParaRPr>
              </a:p>
            </p:txBody>
          </p:sp>
        </p:grpSp>
        <p:grpSp>
          <p:nvGrpSpPr>
            <p:cNvPr id="2048" name="Agrupar 2047">
              <a:extLst>
                <a:ext uri="{FF2B5EF4-FFF2-40B4-BE49-F238E27FC236}">
                  <a16:creationId xmlns:a16="http://schemas.microsoft.com/office/drawing/2014/main" id="{857672CA-521A-4A43-A5F1-14674F2A074A}"/>
                </a:ext>
              </a:extLst>
            </p:cNvPr>
            <p:cNvGrpSpPr/>
            <p:nvPr/>
          </p:nvGrpSpPr>
          <p:grpSpPr>
            <a:xfrm>
              <a:off x="1435427" y="1192955"/>
              <a:ext cx="2453296" cy="1605042"/>
              <a:chOff x="1435427" y="1192955"/>
              <a:chExt cx="2453296" cy="160504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14435F4-D6B9-4C0A-A0FE-575ACA4FFD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5427" y="1192955"/>
                <a:ext cx="2397876" cy="1595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77970238-CF35-4486-952F-C808CFC388FD}"/>
                  </a:ext>
                </a:extLst>
              </p:cNvPr>
              <p:cNvSpPr txBox="1"/>
              <p:nvPr/>
            </p:nvSpPr>
            <p:spPr>
              <a:xfrm>
                <a:off x="2890896" y="2551776"/>
                <a:ext cx="99782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000" b="0" i="0" dirty="0">
                    <a:solidFill>
                      <a:srgbClr val="4D4D4D"/>
                    </a:solidFill>
                    <a:effectLst/>
                    <a:latin typeface="+mj-lt"/>
                  </a:rPr>
                  <a:t>AFP (2020)</a:t>
                </a:r>
                <a:endParaRPr lang="pt-BR" sz="1000" dirty="0">
                  <a:solidFill>
                    <a:srgbClr val="4D4D4D"/>
                  </a:solidFill>
                  <a:latin typeface="+mj-lt"/>
                </a:endParaRPr>
              </a:p>
            </p:txBody>
          </p:sp>
        </p:grpSp>
        <p:grpSp>
          <p:nvGrpSpPr>
            <p:cNvPr id="2049" name="Agrupar 2048">
              <a:extLst>
                <a:ext uri="{FF2B5EF4-FFF2-40B4-BE49-F238E27FC236}">
                  <a16:creationId xmlns:a16="http://schemas.microsoft.com/office/drawing/2014/main" id="{06B33FC5-6F4A-4E13-98E0-7403A2797C88}"/>
                </a:ext>
              </a:extLst>
            </p:cNvPr>
            <p:cNvGrpSpPr/>
            <p:nvPr/>
          </p:nvGrpSpPr>
          <p:grpSpPr>
            <a:xfrm>
              <a:off x="1411363" y="2880771"/>
              <a:ext cx="2421940" cy="1598347"/>
              <a:chOff x="1411363" y="2880771"/>
              <a:chExt cx="2421940" cy="1598347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7277AE9B-7BC2-448A-8A7A-8B38E1A309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142" r="7142"/>
              <a:stretch/>
            </p:blipFill>
            <p:spPr>
              <a:xfrm>
                <a:off x="1439058" y="2880771"/>
                <a:ext cx="2394245" cy="1573965"/>
              </a:xfrm>
              <a:prstGeom prst="rect">
                <a:avLst/>
              </a:prstGeom>
            </p:spPr>
          </p:pic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9486E5B5-CA76-4184-9C89-BD6386B90BEB}"/>
                  </a:ext>
                </a:extLst>
              </p:cNvPr>
              <p:cNvSpPr txBox="1"/>
              <p:nvPr/>
            </p:nvSpPr>
            <p:spPr>
              <a:xfrm>
                <a:off x="1411363" y="4232897"/>
                <a:ext cx="113933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chemeClr val="bg1"/>
                    </a:solidFill>
                    <a:latin typeface="+mj-lt"/>
                  </a:rPr>
                  <a:t>Langlois </a:t>
                </a:r>
                <a:r>
                  <a:rPr lang="pt-BR" sz="1000" b="0" i="0" dirty="0">
                    <a:solidFill>
                      <a:schemeClr val="bg1"/>
                    </a:solidFill>
                    <a:effectLst/>
                    <a:latin typeface="+mj-lt"/>
                  </a:rPr>
                  <a:t> (2013)</a:t>
                </a:r>
                <a:endParaRPr lang="pt-BR" sz="10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27" name="Grupo 3">
            <a:extLst>
              <a:ext uri="{FF2B5EF4-FFF2-40B4-BE49-F238E27FC236}">
                <a16:creationId xmlns:a16="http://schemas.microsoft.com/office/drawing/2014/main" id="{7BAC6F5E-9A15-45D0-89CF-65490A5BA707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30" name="Retângulo de cantos arredondados 4">
              <a:extLst>
                <a:ext uri="{FF2B5EF4-FFF2-40B4-BE49-F238E27FC236}">
                  <a16:creationId xmlns:a16="http://schemas.microsoft.com/office/drawing/2014/main" id="{91F4A04B-332E-4A54-8E63-57E9950E0EA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31" name="Retângulo de cantos arredondados 5">
              <a:extLst>
                <a:ext uri="{FF2B5EF4-FFF2-40B4-BE49-F238E27FC236}">
                  <a16:creationId xmlns:a16="http://schemas.microsoft.com/office/drawing/2014/main" id="{56E3148E-FAD3-4B75-8FB0-E4D4F2B95700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32" name="Retângulo de cantos arredondados 6">
              <a:extLst>
                <a:ext uri="{FF2B5EF4-FFF2-40B4-BE49-F238E27FC236}">
                  <a16:creationId xmlns:a16="http://schemas.microsoft.com/office/drawing/2014/main" id="{FFBEF9D6-26E2-4BB3-9527-D99045D34FC0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33" name="Retângulo de cantos arredondados 7">
              <a:extLst>
                <a:ext uri="{FF2B5EF4-FFF2-40B4-BE49-F238E27FC236}">
                  <a16:creationId xmlns:a16="http://schemas.microsoft.com/office/drawing/2014/main" id="{05C3CB0F-13F2-41C1-B8BD-457ADE2B2C21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765044"/>
      </p:ext>
    </p:extLst>
  </p:cSld>
  <p:clrMapOvr>
    <a:masterClrMapping/>
  </p:clrMapOvr>
  <p:transition advTm="33387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5474" y="1007269"/>
            <a:ext cx="4258651" cy="351300"/>
          </a:xfrm>
        </p:spPr>
        <p:txBody>
          <a:bodyPr>
            <a:noAutofit/>
          </a:bodyPr>
          <a:lstStyle/>
          <a:p>
            <a:pPr algn="ctr"/>
            <a:r>
              <a:rPr lang="pt-BR" sz="2800" dirty="0">
                <a:solidFill>
                  <a:srgbClr val="FFC000"/>
                </a:solidFill>
                <a:latin typeface="+mj-lt"/>
              </a:rPr>
              <a:t>Epidemiologia</a:t>
            </a:r>
            <a:r>
              <a:rPr lang="pt-BR" sz="2800" b="1" dirty="0">
                <a:solidFill>
                  <a:srgbClr val="FFC000"/>
                </a:solidFill>
                <a:latin typeface="+mj-lt"/>
              </a:rPr>
              <a:t>  </a:t>
            </a:r>
            <a:r>
              <a:rPr lang="pt-BR" sz="2800" dirty="0">
                <a:solidFill>
                  <a:srgbClr val="FFC000"/>
                </a:solidFill>
                <a:latin typeface="+mj-lt"/>
              </a:rPr>
              <a:t>- global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05667" y="2086295"/>
            <a:ext cx="3434400" cy="14155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BR" dirty="0">
                <a:latin typeface="+mj-lt"/>
              </a:rPr>
              <a:t>1,5 Mi/ano - Hepatite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solidFill>
                  <a:schemeClr val="tx1"/>
                </a:solidFill>
                <a:latin typeface="+mj-lt"/>
              </a:rPr>
              <a:t>70.000 mortes - HAV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38E6441-CD8A-43BA-99A2-66B9C1A300C6}"/>
              </a:ext>
            </a:extLst>
          </p:cNvPr>
          <p:cNvGrpSpPr/>
          <p:nvPr/>
        </p:nvGrpSpPr>
        <p:grpSpPr>
          <a:xfrm>
            <a:off x="725474" y="1393097"/>
            <a:ext cx="4380193" cy="3058172"/>
            <a:chOff x="725475" y="1558432"/>
            <a:chExt cx="4380193" cy="3058172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8669167-4025-4FA6-9D8C-A3289664C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37"/>
            <a:stretch/>
          </p:blipFill>
          <p:spPr>
            <a:xfrm>
              <a:off x="725475" y="1558432"/>
              <a:ext cx="4258651" cy="3058172"/>
            </a:xfrm>
            <a:prstGeom prst="rect">
              <a:avLst/>
            </a:prstGeom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D47A91B6-74BA-4902-AE91-9E9CDD8A532E}"/>
                </a:ext>
              </a:extLst>
            </p:cNvPr>
            <p:cNvSpPr/>
            <p:nvPr/>
          </p:nvSpPr>
          <p:spPr>
            <a:xfrm>
              <a:off x="4026532" y="3538662"/>
              <a:ext cx="890903" cy="10190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E1B38329-4A41-4254-8B8D-47202548F4C0}"/>
                </a:ext>
              </a:extLst>
            </p:cNvPr>
            <p:cNvSpPr txBox="1"/>
            <p:nvPr/>
          </p:nvSpPr>
          <p:spPr>
            <a:xfrm>
              <a:off x="4232771" y="4372687"/>
              <a:ext cx="87289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chemeClr val="tx1">
                      <a:lumMod val="50000"/>
                    </a:schemeClr>
                  </a:solidFill>
                  <a:effectLst/>
                </a:rPr>
                <a:t>WHO (2016)</a:t>
              </a:r>
              <a:endParaRPr lang="pt-BR" sz="9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43DF963-7C3C-4820-855A-FF057DF0A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683" t="70188" r="1821" b="5127"/>
            <a:stretch/>
          </p:blipFill>
          <p:spPr>
            <a:xfrm>
              <a:off x="4072507" y="1558432"/>
              <a:ext cx="859758" cy="1019062"/>
            </a:xfrm>
            <a:prstGeom prst="rect">
              <a:avLst/>
            </a:prstGeom>
          </p:spPr>
        </p:pic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17B6D0F7-0E93-497B-A5BD-FDDB3CB77005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20" name="Google Shape;243;p17">
            <a:extLst>
              <a:ext uri="{FF2B5EF4-FFF2-40B4-BE49-F238E27FC236}">
                <a16:creationId xmlns:a16="http://schemas.microsoft.com/office/drawing/2014/main" id="{F91415F4-FDF6-4E4B-BB1D-8FB3976792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grpSp>
        <p:nvGrpSpPr>
          <p:cNvPr id="21" name="Grupo 3">
            <a:extLst>
              <a:ext uri="{FF2B5EF4-FFF2-40B4-BE49-F238E27FC236}">
                <a16:creationId xmlns:a16="http://schemas.microsoft.com/office/drawing/2014/main" id="{985BC5D1-67D9-4F4C-BE66-F8379BCE12E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2" name="Retângulo de cantos arredondados 4">
              <a:extLst>
                <a:ext uri="{FF2B5EF4-FFF2-40B4-BE49-F238E27FC236}">
                  <a16:creationId xmlns:a16="http://schemas.microsoft.com/office/drawing/2014/main" id="{7A40C545-DCFC-4BB3-A60F-6FD0AEFE6E9A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3" name="Retângulo de cantos arredondados 5">
              <a:extLst>
                <a:ext uri="{FF2B5EF4-FFF2-40B4-BE49-F238E27FC236}">
                  <a16:creationId xmlns:a16="http://schemas.microsoft.com/office/drawing/2014/main" id="{AB620FC6-3314-4E6F-A508-5C31F761E0CA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4" name="Retângulo de cantos arredondados 6">
              <a:extLst>
                <a:ext uri="{FF2B5EF4-FFF2-40B4-BE49-F238E27FC236}">
                  <a16:creationId xmlns:a16="http://schemas.microsoft.com/office/drawing/2014/main" id="{4AABE54D-603B-4D57-8F0D-D516EDA6CB8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5" name="Retângulo de cantos arredondados 7">
              <a:extLst>
                <a:ext uri="{FF2B5EF4-FFF2-40B4-BE49-F238E27FC236}">
                  <a16:creationId xmlns:a16="http://schemas.microsoft.com/office/drawing/2014/main" id="{D184A085-978C-4131-89D4-98754602C14E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</p:cSld>
  <p:clrMapOvr>
    <a:masterClrMapping/>
  </p:clrMapOvr>
  <p:transition advTm="38276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4325" y="724498"/>
            <a:ext cx="1789037" cy="425668"/>
          </a:xfrm>
        </p:spPr>
        <p:txBody>
          <a:bodyPr/>
          <a:lstStyle/>
          <a:p>
            <a:pPr marL="114300" indent="0" algn="ctr">
              <a:buNone/>
            </a:pPr>
            <a:r>
              <a:rPr lang="pt-BR" sz="1800" b="1" dirty="0">
                <a:latin typeface="+mj-lt"/>
              </a:rPr>
              <a:t>Epidemiologia</a:t>
            </a:r>
            <a:endParaRPr lang="pt-BR" sz="1400" dirty="0">
              <a:latin typeface="+mj-lt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9FA3A54-B141-40A7-88FC-CBACBA103932}"/>
              </a:ext>
            </a:extLst>
          </p:cNvPr>
          <p:cNvGrpSpPr/>
          <p:nvPr/>
        </p:nvGrpSpPr>
        <p:grpSpPr>
          <a:xfrm>
            <a:off x="999818" y="1102541"/>
            <a:ext cx="7147402" cy="3599626"/>
            <a:chOff x="2189473" y="1755177"/>
            <a:chExt cx="5116823" cy="2608614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FF21A7D-ADBD-48EC-98DD-8696B0C94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8963" r="-174"/>
            <a:stretch/>
          </p:blipFill>
          <p:spPr>
            <a:xfrm>
              <a:off x="2189473" y="1755177"/>
              <a:ext cx="5116823" cy="2608614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6349249" y="4059299"/>
              <a:ext cx="957047" cy="26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dirty="0">
                  <a:solidFill>
                    <a:schemeClr val="tx1">
                      <a:lumMod val="50000"/>
                    </a:schemeClr>
                  </a:solidFill>
                  <a:effectLst/>
                </a:rPr>
                <a:t>Adaptado: </a:t>
              </a:r>
              <a:r>
                <a:rPr lang="pt-BR" sz="900" dirty="0" err="1">
                  <a:solidFill>
                    <a:schemeClr val="tx1">
                      <a:lumMod val="50000"/>
                    </a:schemeClr>
                  </a:solidFill>
                  <a:effectLst/>
                </a:rPr>
                <a:t>Hanafiah</a:t>
              </a:r>
              <a:r>
                <a:rPr lang="pt-BR" sz="900" dirty="0">
                  <a:solidFill>
                    <a:schemeClr val="tx1">
                      <a:lumMod val="50000"/>
                    </a:schemeClr>
                  </a:solidFill>
                  <a:effectLst/>
                </a:rPr>
                <a:t> et al.</a:t>
              </a:r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pt-BR" sz="900" dirty="0">
                  <a:solidFill>
                    <a:schemeClr val="tx1">
                      <a:lumMod val="50000"/>
                    </a:schemeClr>
                  </a:solidFill>
                </a:rPr>
                <a:t>(2011)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AE5E361-CE5C-4F95-AD04-4B75DAABE64F}"/>
              </a:ext>
            </a:extLst>
          </p:cNvPr>
          <p:cNvGrpSpPr/>
          <p:nvPr/>
        </p:nvGrpSpPr>
        <p:grpSpPr>
          <a:xfrm>
            <a:off x="1031223" y="3512821"/>
            <a:ext cx="2075032" cy="1080600"/>
            <a:chOff x="996781" y="3608124"/>
            <a:chExt cx="2075032" cy="1080600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B0D5ACA5-F0E4-43A1-85A2-09128D355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2433" r="35730" b="-1"/>
            <a:stretch/>
          </p:blipFill>
          <p:spPr>
            <a:xfrm>
              <a:off x="996781" y="3608124"/>
              <a:ext cx="1470459" cy="108060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BA59880-7450-40C7-8918-21256421C5CC}"/>
                </a:ext>
              </a:extLst>
            </p:cNvPr>
            <p:cNvSpPr/>
            <p:nvPr/>
          </p:nvSpPr>
          <p:spPr>
            <a:xfrm>
              <a:off x="1052513" y="3767137"/>
              <a:ext cx="2019300" cy="19436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D6A6F05-2A2F-402A-BA97-64CA02CC5C5C}"/>
                </a:ext>
              </a:extLst>
            </p:cNvPr>
            <p:cNvSpPr txBox="1"/>
            <p:nvPr/>
          </p:nvSpPr>
          <p:spPr>
            <a:xfrm>
              <a:off x="1360940" y="3971024"/>
              <a:ext cx="1106300" cy="1490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pt-BR" sz="600" dirty="0"/>
                <a:t>Muito Alto: &lt; 5 anos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65642A12-E8EE-4708-9ECA-8337E1AB4529}"/>
                </a:ext>
              </a:extLst>
            </p:cNvPr>
            <p:cNvSpPr txBox="1"/>
            <p:nvPr/>
          </p:nvSpPr>
          <p:spPr>
            <a:xfrm>
              <a:off x="1360940" y="4148264"/>
              <a:ext cx="1106300" cy="1490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pt-BR" sz="600" dirty="0"/>
                <a:t>Alto: 5 – 14 anos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B024C62-53BC-4D55-BDBF-481BFB8AACFD}"/>
                </a:ext>
              </a:extLst>
            </p:cNvPr>
            <p:cNvSpPr txBox="1"/>
            <p:nvPr/>
          </p:nvSpPr>
          <p:spPr>
            <a:xfrm>
              <a:off x="1360940" y="4325504"/>
              <a:ext cx="1307446" cy="15486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pt-BR" sz="600" dirty="0"/>
                <a:t>Intermediário: 15–34 anos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B831613-3F39-425B-A45C-62493FB294C9}"/>
                </a:ext>
              </a:extLst>
            </p:cNvPr>
            <p:cNvSpPr txBox="1"/>
            <p:nvPr/>
          </p:nvSpPr>
          <p:spPr>
            <a:xfrm>
              <a:off x="1360940" y="4489156"/>
              <a:ext cx="1106300" cy="1490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pt-BR" sz="600" dirty="0"/>
                <a:t>Baixo: ≥ 35 anos</a:t>
              </a:r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02B31070-C955-46AD-A6B3-FABDE4DD0B6C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06F3CE08-D93B-4A8E-94AD-CF53447EB9B4}"/>
              </a:ext>
            </a:extLst>
          </p:cNvPr>
          <p:cNvSpPr txBox="1">
            <a:spLocks/>
          </p:cNvSpPr>
          <p:nvPr/>
        </p:nvSpPr>
        <p:spPr>
          <a:xfrm>
            <a:off x="3633463" y="745008"/>
            <a:ext cx="1789037" cy="4256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2000" b="1" dirty="0">
                <a:solidFill>
                  <a:srgbClr val="FFC000"/>
                </a:solidFill>
                <a:latin typeface="+mj-lt"/>
              </a:rPr>
              <a:t>(2011)</a:t>
            </a:r>
            <a:endParaRPr lang="pt-BR" sz="16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0" name="Google Shape;243;p17">
            <a:extLst>
              <a:ext uri="{FF2B5EF4-FFF2-40B4-BE49-F238E27FC236}">
                <a16:creationId xmlns:a16="http://schemas.microsoft.com/office/drawing/2014/main" id="{ACB777B1-4F25-428B-9703-A6423720AA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F8F6E9-F33E-4040-85C6-382B1C425759}"/>
              </a:ext>
            </a:extLst>
          </p:cNvPr>
          <p:cNvSpPr/>
          <p:nvPr/>
        </p:nvSpPr>
        <p:spPr>
          <a:xfrm>
            <a:off x="2383850" y="3395663"/>
            <a:ext cx="546927" cy="1190137"/>
          </a:xfrm>
          <a:prstGeom prst="rect">
            <a:avLst/>
          </a:prstGeom>
          <a:solidFill>
            <a:srgbClr val="E0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Grupo 3">
            <a:extLst>
              <a:ext uri="{FF2B5EF4-FFF2-40B4-BE49-F238E27FC236}">
                <a16:creationId xmlns:a16="http://schemas.microsoft.com/office/drawing/2014/main" id="{F0E2C5BD-8E3E-434E-86B0-8526D0E039BB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32" name="Retângulo de cantos arredondados 4">
              <a:extLst>
                <a:ext uri="{FF2B5EF4-FFF2-40B4-BE49-F238E27FC236}">
                  <a16:creationId xmlns:a16="http://schemas.microsoft.com/office/drawing/2014/main" id="{CF0F6333-284D-406C-87B6-16EEE9E6D74C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34" name="Retângulo de cantos arredondados 5">
              <a:extLst>
                <a:ext uri="{FF2B5EF4-FFF2-40B4-BE49-F238E27FC236}">
                  <a16:creationId xmlns:a16="http://schemas.microsoft.com/office/drawing/2014/main" id="{BA550403-DC13-4E25-9049-F28FD09D30D0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36" name="Retângulo de cantos arredondados 6">
              <a:extLst>
                <a:ext uri="{FF2B5EF4-FFF2-40B4-BE49-F238E27FC236}">
                  <a16:creationId xmlns:a16="http://schemas.microsoft.com/office/drawing/2014/main" id="{EFCC152B-F18A-4C2D-8A81-38A27A7733B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37" name="Retângulo de cantos arredondados 7">
              <a:extLst>
                <a:ext uri="{FF2B5EF4-FFF2-40B4-BE49-F238E27FC236}">
                  <a16:creationId xmlns:a16="http://schemas.microsoft.com/office/drawing/2014/main" id="{E98F3920-1B4E-43BC-A525-8B5743D85EBD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3FB43F2-20B7-40AC-87BD-AAEC357C5E65}"/>
              </a:ext>
            </a:extLst>
          </p:cNvPr>
          <p:cNvSpPr/>
          <p:nvPr/>
        </p:nvSpPr>
        <p:spPr>
          <a:xfrm>
            <a:off x="1030075" y="3402812"/>
            <a:ext cx="1353775" cy="231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3484CD0-608B-407B-A6C9-314CB06CB178}"/>
              </a:ext>
            </a:extLst>
          </p:cNvPr>
          <p:cNvSpPr txBox="1"/>
          <p:nvPr/>
        </p:nvSpPr>
        <p:spPr>
          <a:xfrm>
            <a:off x="1136639" y="3419489"/>
            <a:ext cx="1181100" cy="401835"/>
          </a:xfrm>
          <a:prstGeom prst="rect">
            <a:avLst/>
          </a:prstGeom>
          <a:solidFill>
            <a:schemeClr val="tx1"/>
          </a:solidFill>
        </p:spPr>
        <p:txBody>
          <a:bodyPr wrap="square" lIns="36000" tIns="0" rIns="0" bIns="0" rtlCol="0" anchor="ctr" anchorCtr="0">
            <a:noAutofit/>
          </a:bodyPr>
          <a:lstStyle/>
          <a:p>
            <a:pPr lvl="1" algn="just"/>
            <a:r>
              <a:rPr lang="en-US" sz="800" dirty="0" err="1"/>
              <a:t>Faixa</a:t>
            </a:r>
            <a:r>
              <a:rPr lang="en-US" sz="800" dirty="0"/>
              <a:t> </a:t>
            </a:r>
            <a:r>
              <a:rPr lang="en-US" sz="800" dirty="0" err="1"/>
              <a:t>Etária</a:t>
            </a:r>
            <a:r>
              <a:rPr lang="en-US" sz="800" dirty="0"/>
              <a:t> com 50% da </a:t>
            </a:r>
            <a:r>
              <a:rPr lang="en-US" sz="800" dirty="0" err="1"/>
              <a:t>população</a:t>
            </a:r>
            <a:r>
              <a:rPr lang="en-US" sz="800" dirty="0"/>
              <a:t> </a:t>
            </a:r>
            <a:r>
              <a:rPr lang="en-US" sz="800" dirty="0" err="1"/>
              <a:t>positiva</a:t>
            </a:r>
            <a:r>
              <a:rPr lang="en-US" sz="800" dirty="0"/>
              <a:t> para</a:t>
            </a:r>
          </a:p>
          <a:p>
            <a:pPr lvl="1" algn="ctr"/>
            <a:r>
              <a:rPr lang="en-US" sz="800" dirty="0" err="1"/>
              <a:t>IgC</a:t>
            </a:r>
            <a:r>
              <a:rPr lang="en-US" sz="800" dirty="0"/>
              <a:t>-HAV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0E380AB-1A2F-4B30-8A34-BAC3EFEA75B7}"/>
              </a:ext>
            </a:extLst>
          </p:cNvPr>
          <p:cNvSpPr/>
          <p:nvPr/>
        </p:nvSpPr>
        <p:spPr>
          <a:xfrm>
            <a:off x="2854800" y="3505200"/>
            <a:ext cx="251455" cy="1080600"/>
          </a:xfrm>
          <a:prstGeom prst="rect">
            <a:avLst/>
          </a:prstGeom>
          <a:solidFill>
            <a:srgbClr val="E0EBFF"/>
          </a:solidFill>
          <a:ln>
            <a:solidFill>
              <a:srgbClr val="E0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552E58-F61C-4047-ABBF-C00F9DF89DF7}"/>
              </a:ext>
            </a:extLst>
          </p:cNvPr>
          <p:cNvSpPr/>
          <p:nvPr/>
        </p:nvSpPr>
        <p:spPr>
          <a:xfrm>
            <a:off x="1030075" y="3603255"/>
            <a:ext cx="45719" cy="9825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648228"/>
      </p:ext>
    </p:extLst>
  </p:cSld>
  <p:clrMapOvr>
    <a:masterClrMapping/>
  </p:clrMapOvr>
  <p:transition advTm="43395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D3821E77-94C0-42F1-AB97-3A8E56A95E0E}"/>
              </a:ext>
            </a:extLst>
          </p:cNvPr>
          <p:cNvSpPr txBox="1">
            <a:spLocks/>
          </p:cNvSpPr>
          <p:nvPr/>
        </p:nvSpPr>
        <p:spPr>
          <a:xfrm>
            <a:off x="314325" y="724498"/>
            <a:ext cx="1789037" cy="4256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1800" b="1" dirty="0">
                <a:latin typeface="+mj-lt"/>
              </a:rPr>
              <a:t>Epidemiologia</a:t>
            </a:r>
            <a:endParaRPr lang="pt-BR" sz="1400" dirty="0">
              <a:latin typeface="+mj-lt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E0FD54D-D2C2-4E52-8D0D-AB07B21F5FBA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4E1863B8-69EC-47B8-A963-0C45A7E2E2AB}"/>
              </a:ext>
            </a:extLst>
          </p:cNvPr>
          <p:cNvSpPr txBox="1">
            <a:spLocks/>
          </p:cNvSpPr>
          <p:nvPr/>
        </p:nvSpPr>
        <p:spPr>
          <a:xfrm>
            <a:off x="3633463" y="745008"/>
            <a:ext cx="1789037" cy="4256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2000" b="1" dirty="0">
                <a:solidFill>
                  <a:srgbClr val="FFC000"/>
                </a:solidFill>
                <a:latin typeface="+mj-lt"/>
              </a:rPr>
              <a:t>(2018)</a:t>
            </a:r>
            <a:endParaRPr lang="pt-BR" sz="16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8" name="Google Shape;243;p17">
            <a:extLst>
              <a:ext uri="{FF2B5EF4-FFF2-40B4-BE49-F238E27FC236}">
                <a16:creationId xmlns:a16="http://schemas.microsoft.com/office/drawing/2014/main" id="{DC6A5D57-258C-4416-9499-8EDC8508F3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grpSp>
        <p:nvGrpSpPr>
          <p:cNvPr id="21" name="Grupo 3">
            <a:extLst>
              <a:ext uri="{FF2B5EF4-FFF2-40B4-BE49-F238E27FC236}">
                <a16:creationId xmlns:a16="http://schemas.microsoft.com/office/drawing/2014/main" id="{ADB5DA6A-08E3-446F-8EAA-507BF9AFA962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4" name="Retângulo de cantos arredondados 4">
              <a:extLst>
                <a:ext uri="{FF2B5EF4-FFF2-40B4-BE49-F238E27FC236}">
                  <a16:creationId xmlns:a16="http://schemas.microsoft.com/office/drawing/2014/main" id="{68F9EFEF-0228-44B5-8AC0-05FA08B966F4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5" name="Retângulo de cantos arredondados 5">
              <a:extLst>
                <a:ext uri="{FF2B5EF4-FFF2-40B4-BE49-F238E27FC236}">
                  <a16:creationId xmlns:a16="http://schemas.microsoft.com/office/drawing/2014/main" id="{1F099A8E-8F8E-40AA-8736-AC45D7E24EDA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6" name="Retângulo de cantos arredondados 6">
              <a:extLst>
                <a:ext uri="{FF2B5EF4-FFF2-40B4-BE49-F238E27FC236}">
                  <a16:creationId xmlns:a16="http://schemas.microsoft.com/office/drawing/2014/main" id="{DF601F51-A08E-4223-9D62-0871BDDBCA9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7" name="Retângulo de cantos arredondados 7">
              <a:extLst>
                <a:ext uri="{FF2B5EF4-FFF2-40B4-BE49-F238E27FC236}">
                  <a16:creationId xmlns:a16="http://schemas.microsoft.com/office/drawing/2014/main" id="{514B79B3-5A65-4298-9B3B-C45EF4EA7A85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1ABC6B-7072-41CD-B7A2-2F57D41C35A4}"/>
              </a:ext>
            </a:extLst>
          </p:cNvPr>
          <p:cNvGrpSpPr/>
          <p:nvPr/>
        </p:nvGrpSpPr>
        <p:grpSpPr>
          <a:xfrm>
            <a:off x="1128196" y="1095250"/>
            <a:ext cx="6887609" cy="3600000"/>
            <a:chOff x="1128196" y="1101600"/>
            <a:chExt cx="6887609" cy="3600000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90199B6E-8B8C-4A75-BEF4-F9D3A07F15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8196" y="1101600"/>
              <a:ext cx="6887609" cy="3600000"/>
              <a:chOff x="1823400" y="1662309"/>
              <a:chExt cx="5497200" cy="2873264"/>
            </a:xfrm>
          </p:grpSpPr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300A9572-F5C3-48DC-BD17-B20D6C8916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938" r="4265" b="10599"/>
              <a:stretch/>
            </p:blipFill>
            <p:spPr>
              <a:xfrm>
                <a:off x="1823400" y="1662309"/>
                <a:ext cx="5497200" cy="2873264"/>
              </a:xfrm>
              <a:prstGeom prst="rect">
                <a:avLst/>
              </a:prstGeom>
            </p:spPr>
          </p:pic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A45EEC5-8AC8-4587-8CE8-3B350F8A640B}"/>
                  </a:ext>
                </a:extLst>
              </p:cNvPr>
              <p:cNvSpPr txBox="1"/>
              <p:nvPr/>
            </p:nvSpPr>
            <p:spPr>
              <a:xfrm>
                <a:off x="1823400" y="4420422"/>
                <a:ext cx="1366237" cy="11054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pt-BR" sz="900" dirty="0" err="1">
                    <a:solidFill>
                      <a:schemeClr val="tx1">
                        <a:lumMod val="50000"/>
                      </a:schemeClr>
                    </a:solidFill>
                    <a:effectLst/>
                  </a:rPr>
                  <a:t>Jefferies</a:t>
                </a:r>
                <a:r>
                  <a:rPr lang="pt-BR" sz="900" dirty="0">
                    <a:solidFill>
                      <a:schemeClr val="tx1">
                        <a:lumMod val="50000"/>
                      </a:schemeClr>
                    </a:solidFill>
                    <a:effectLst/>
                  </a:rPr>
                  <a:t> et al. (2018) - adaptado</a:t>
                </a:r>
                <a:endParaRPr lang="pt-BR" sz="9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445794BC-695F-49CD-BDED-5A910EEE49DE}"/>
                </a:ext>
              </a:extLst>
            </p:cNvPr>
            <p:cNvGrpSpPr/>
            <p:nvPr/>
          </p:nvGrpSpPr>
          <p:grpSpPr>
            <a:xfrm>
              <a:off x="4018301" y="4159883"/>
              <a:ext cx="3292538" cy="512779"/>
              <a:chOff x="4018301" y="4159883"/>
              <a:chExt cx="3292538" cy="512779"/>
            </a:xfrm>
          </p:grpSpPr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2E1F701-27D8-4BDE-858E-485C113E545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018304" y="4159883"/>
                <a:ext cx="2528545" cy="126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36000" tIns="0" rIns="0" bIns="0" rtlCol="0" anchor="ctr" anchorCtr="0">
                <a:noAutofit/>
              </a:bodyPr>
              <a:lstStyle/>
              <a:p>
                <a:r>
                  <a:rPr lang="pt-BR" sz="700" dirty="0"/>
                  <a:t>Prevalência Alta (&gt; 90% com imunidade aos 10 anos)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87FC6AB-3C6A-4DDD-B5BF-F429416196F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018303" y="4281222"/>
                <a:ext cx="2880971" cy="126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36000" tIns="0" rIns="0" bIns="0" rtlCol="0" anchor="ctr" anchorCtr="0">
                <a:noAutofit/>
              </a:bodyPr>
              <a:lstStyle/>
              <a:p>
                <a:r>
                  <a:rPr lang="pt-BR" sz="700" dirty="0"/>
                  <a:t>Prevalência Intermediária (&gt;50% com imunidade aos 15 anos)</a:t>
                </a: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B5DA49-2FFB-494C-AD42-8C8CB3F88A2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018301" y="4400872"/>
                <a:ext cx="3292538" cy="144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36000" tIns="0" rIns="0" bIns="0" rtlCol="0" anchor="ctr" anchorCtr="0">
                <a:noAutofit/>
              </a:bodyPr>
              <a:lstStyle/>
              <a:p>
                <a:r>
                  <a:rPr lang="pt-BR" sz="700" dirty="0"/>
                  <a:t>Prevalência Baixa (~50% com imunidade aos 30 anos)</a:t>
                </a:r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EA63356A-2B65-4166-A601-B40DCB3B137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018301" y="4528662"/>
                <a:ext cx="3292538" cy="144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36000" tIns="0" rIns="0" bIns="0" rtlCol="0" anchor="ctr" anchorCtr="0">
                <a:noAutofit/>
              </a:bodyPr>
              <a:lstStyle/>
              <a:p>
                <a:r>
                  <a:rPr lang="pt-BR" sz="700" dirty="0"/>
                  <a:t>Prevalência Muito Baixa (&lt;50% com imunidade aos 30 anos)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9903519"/>
      </p:ext>
    </p:extLst>
  </p:cSld>
  <p:clrMapOvr>
    <a:masterClrMapping/>
  </p:clrMapOvr>
  <p:transition advTm="65838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C436FFA9-4BEF-4981-8CF6-5709F45E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500" y="974516"/>
            <a:ext cx="975779" cy="3513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+mj-lt"/>
              </a:rPr>
              <a:t>Brasil</a:t>
            </a:r>
            <a:r>
              <a:rPr lang="pt-BR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EC9053B6-9AD4-4B2B-A781-84A6DF6828C2}"/>
              </a:ext>
            </a:extLst>
          </p:cNvPr>
          <p:cNvSpPr txBox="1">
            <a:spLocks/>
          </p:cNvSpPr>
          <p:nvPr/>
        </p:nvSpPr>
        <p:spPr>
          <a:xfrm>
            <a:off x="314325" y="724498"/>
            <a:ext cx="1789037" cy="4256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1800" b="1" dirty="0">
                <a:latin typeface="+mj-lt"/>
              </a:rPr>
              <a:t>Epidemiologia</a:t>
            </a:r>
            <a:endParaRPr lang="pt-BR" sz="1400" dirty="0">
              <a:latin typeface="+mj-lt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0441BA3-63B1-41B4-B10F-B19ADC0FE9A7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268200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27" name="Google Shape;243;p17">
            <a:extLst>
              <a:ext uri="{FF2B5EF4-FFF2-40B4-BE49-F238E27FC236}">
                <a16:creationId xmlns:a16="http://schemas.microsoft.com/office/drawing/2014/main" id="{92EE984D-1381-4628-B823-687DBD7FDE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pSp>
        <p:nvGrpSpPr>
          <p:cNvPr id="28" name="Grupo 3">
            <a:extLst>
              <a:ext uri="{FF2B5EF4-FFF2-40B4-BE49-F238E27FC236}">
                <a16:creationId xmlns:a16="http://schemas.microsoft.com/office/drawing/2014/main" id="{96CB9E27-8535-43F6-B544-42F0BD3C3A2C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9" name="Retângulo de cantos arredondados 4">
              <a:extLst>
                <a:ext uri="{FF2B5EF4-FFF2-40B4-BE49-F238E27FC236}">
                  <a16:creationId xmlns:a16="http://schemas.microsoft.com/office/drawing/2014/main" id="{379021DF-0B20-4F45-AAB5-0BB5B1BB19C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30" name="Retângulo de cantos arredondados 5">
              <a:extLst>
                <a:ext uri="{FF2B5EF4-FFF2-40B4-BE49-F238E27FC236}">
                  <a16:creationId xmlns:a16="http://schemas.microsoft.com/office/drawing/2014/main" id="{ACAB91F8-AA6B-4661-8296-21BCA9EEB8A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31" name="Retângulo de cantos arredondados 6">
              <a:extLst>
                <a:ext uri="{FF2B5EF4-FFF2-40B4-BE49-F238E27FC236}">
                  <a16:creationId xmlns:a16="http://schemas.microsoft.com/office/drawing/2014/main" id="{947E8E9C-F5D3-4F9A-8472-0AF205F15677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32" name="Retângulo de cantos arredondados 7">
              <a:extLst>
                <a:ext uri="{FF2B5EF4-FFF2-40B4-BE49-F238E27FC236}">
                  <a16:creationId xmlns:a16="http://schemas.microsoft.com/office/drawing/2014/main" id="{0F705579-4FBA-4C2D-A9B7-F662F933DC9B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169252CF-785F-4CD2-9042-D125E45E8AC5}"/>
              </a:ext>
            </a:extLst>
          </p:cNvPr>
          <p:cNvSpPr/>
          <p:nvPr/>
        </p:nvSpPr>
        <p:spPr>
          <a:xfrm>
            <a:off x="2681053" y="2810400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D88333C-57DB-41C5-8D0E-9ABBD903E993}"/>
              </a:ext>
            </a:extLst>
          </p:cNvPr>
          <p:cNvSpPr/>
          <p:nvPr/>
        </p:nvSpPr>
        <p:spPr>
          <a:xfrm>
            <a:off x="3307300" y="2193642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2863EC2-1DAA-45EA-BE7A-BF880AD6D098}"/>
              </a:ext>
            </a:extLst>
          </p:cNvPr>
          <p:cNvSpPr/>
          <p:nvPr/>
        </p:nvSpPr>
        <p:spPr>
          <a:xfrm>
            <a:off x="5075254" y="3511356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7CB63B-3539-4095-B3D4-F1C7CD8ACE3A}"/>
              </a:ext>
            </a:extLst>
          </p:cNvPr>
          <p:cNvGrpSpPr/>
          <p:nvPr/>
        </p:nvGrpSpPr>
        <p:grpSpPr>
          <a:xfrm>
            <a:off x="2300725" y="1436444"/>
            <a:ext cx="6515100" cy="3017163"/>
            <a:chOff x="2300725" y="1436444"/>
            <a:chExt cx="6515100" cy="3017163"/>
          </a:xfrm>
        </p:grpSpPr>
        <p:graphicFrame>
          <p:nvGraphicFramePr>
            <p:cNvPr id="14" name="Gráfico 13">
              <a:extLst>
                <a:ext uri="{FF2B5EF4-FFF2-40B4-BE49-F238E27FC236}">
                  <a16:creationId xmlns:a16="http://schemas.microsoft.com/office/drawing/2014/main" id="{F15BAFED-424B-439B-B082-F83D4D97347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53941314"/>
                </p:ext>
              </p:extLst>
            </p:nvPr>
          </p:nvGraphicFramePr>
          <p:xfrm>
            <a:off x="2300725" y="1436444"/>
            <a:ext cx="6515100" cy="30171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E2101CC9-DADE-4F5F-B74B-99FFC8DDE739}"/>
                </a:ext>
              </a:extLst>
            </p:cNvPr>
            <p:cNvGrpSpPr/>
            <p:nvPr/>
          </p:nvGrpSpPr>
          <p:grpSpPr>
            <a:xfrm>
              <a:off x="3489962" y="1502877"/>
              <a:ext cx="223516" cy="1365764"/>
              <a:chOff x="2498287" y="1573057"/>
              <a:chExt cx="223516" cy="1365764"/>
            </a:xfrm>
          </p:grpSpPr>
          <p:cxnSp>
            <p:nvCxnSpPr>
              <p:cNvPr id="15" name="Conector de seta reta 10">
                <a:extLst>
                  <a:ext uri="{FF2B5EF4-FFF2-40B4-BE49-F238E27FC236}">
                    <a16:creationId xmlns:a16="http://schemas.microsoft.com/office/drawing/2014/main" id="{82E0765D-F184-4C53-B22D-5D0EB2066E6E}"/>
                  </a:ext>
                </a:extLst>
              </p:cNvPr>
              <p:cNvCxnSpPr>
                <a:cxnSpLocks/>
                <a:stCxn id="16" idx="2"/>
                <a:endCxn id="4" idx="4"/>
              </p:cNvCxnSpPr>
              <p:nvPr/>
            </p:nvCxnSpPr>
            <p:spPr>
              <a:xfrm>
                <a:off x="2610045" y="1889738"/>
                <a:ext cx="80008" cy="1049083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DA734D46-3D2B-4583-8F82-C1333B9E9219}"/>
                  </a:ext>
                </a:extLst>
              </p:cNvPr>
              <p:cNvSpPr txBox="1"/>
              <p:nvPr/>
            </p:nvSpPr>
            <p:spPr>
              <a:xfrm>
                <a:off x="2498287" y="1573057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A</a:t>
                </a:r>
              </a:p>
            </p:txBody>
          </p:sp>
        </p:grp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42314D2-AA99-4C95-88F2-2BE997E9CF98}"/>
              </a:ext>
            </a:extLst>
          </p:cNvPr>
          <p:cNvSpPr txBox="1"/>
          <p:nvPr/>
        </p:nvSpPr>
        <p:spPr>
          <a:xfrm>
            <a:off x="120309" y="1436444"/>
            <a:ext cx="1980000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A) Início do </a:t>
            </a:r>
            <a:r>
              <a:rPr lang="pt-BR" sz="1400" dirty="0">
                <a:solidFill>
                  <a:schemeClr val="tx1">
                    <a:lumMod val="95000"/>
                  </a:schemeClr>
                </a:solidFill>
              </a:rPr>
              <a:t>Programa Nacional de Hepatites Virais (2002)</a:t>
            </a:r>
          </a:p>
        </p:txBody>
      </p:sp>
    </p:spTree>
    <p:extLst>
      <p:ext uri="{BB962C8B-B14F-4D97-AF65-F5344CB8AC3E}">
        <p14:creationId xmlns:p14="http://schemas.microsoft.com/office/powerpoint/2010/main" val="4237182333"/>
      </p:ext>
    </p:extLst>
  </p:cSld>
  <p:clrMapOvr>
    <a:masterClrMapping/>
  </p:clrMapOvr>
  <p:transition advTm="11959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C436FFA9-4BEF-4981-8CF6-5709F45E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500" y="974516"/>
            <a:ext cx="975779" cy="3513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+mj-lt"/>
              </a:rPr>
              <a:t>Brasil</a:t>
            </a:r>
            <a:r>
              <a:rPr lang="pt-BR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EC9053B6-9AD4-4B2B-A781-84A6DF6828C2}"/>
              </a:ext>
            </a:extLst>
          </p:cNvPr>
          <p:cNvSpPr txBox="1">
            <a:spLocks/>
          </p:cNvSpPr>
          <p:nvPr/>
        </p:nvSpPr>
        <p:spPr>
          <a:xfrm>
            <a:off x="314325" y="724498"/>
            <a:ext cx="1789037" cy="4256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1800" b="1" dirty="0">
                <a:latin typeface="+mj-lt"/>
              </a:rPr>
              <a:t>Epidemiologia</a:t>
            </a:r>
            <a:endParaRPr lang="pt-BR" sz="1400" dirty="0">
              <a:latin typeface="+mj-lt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0441BA3-63B1-41B4-B10F-B19ADC0FE9A7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268200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27" name="Google Shape;243;p17">
            <a:extLst>
              <a:ext uri="{FF2B5EF4-FFF2-40B4-BE49-F238E27FC236}">
                <a16:creationId xmlns:a16="http://schemas.microsoft.com/office/drawing/2014/main" id="{92EE984D-1381-4628-B823-687DBD7FDE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grpSp>
        <p:nvGrpSpPr>
          <p:cNvPr id="28" name="Grupo 3">
            <a:extLst>
              <a:ext uri="{FF2B5EF4-FFF2-40B4-BE49-F238E27FC236}">
                <a16:creationId xmlns:a16="http://schemas.microsoft.com/office/drawing/2014/main" id="{96CB9E27-8535-43F6-B544-42F0BD3C3A2C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9" name="Retângulo de cantos arredondados 4">
              <a:extLst>
                <a:ext uri="{FF2B5EF4-FFF2-40B4-BE49-F238E27FC236}">
                  <a16:creationId xmlns:a16="http://schemas.microsoft.com/office/drawing/2014/main" id="{379021DF-0B20-4F45-AAB5-0BB5B1BB19C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30" name="Retângulo de cantos arredondados 5">
              <a:extLst>
                <a:ext uri="{FF2B5EF4-FFF2-40B4-BE49-F238E27FC236}">
                  <a16:creationId xmlns:a16="http://schemas.microsoft.com/office/drawing/2014/main" id="{ACAB91F8-AA6B-4661-8296-21BCA9EEB8A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31" name="Retângulo de cantos arredondados 6">
              <a:extLst>
                <a:ext uri="{FF2B5EF4-FFF2-40B4-BE49-F238E27FC236}">
                  <a16:creationId xmlns:a16="http://schemas.microsoft.com/office/drawing/2014/main" id="{947E8E9C-F5D3-4F9A-8472-0AF205F15677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32" name="Retângulo de cantos arredondados 7">
              <a:extLst>
                <a:ext uri="{FF2B5EF4-FFF2-40B4-BE49-F238E27FC236}">
                  <a16:creationId xmlns:a16="http://schemas.microsoft.com/office/drawing/2014/main" id="{0F705579-4FBA-4C2D-A9B7-F662F933DC9B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169252CF-785F-4CD2-9042-D125E45E8AC5}"/>
              </a:ext>
            </a:extLst>
          </p:cNvPr>
          <p:cNvSpPr/>
          <p:nvPr/>
        </p:nvSpPr>
        <p:spPr>
          <a:xfrm>
            <a:off x="2681053" y="2810400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D88333C-57DB-41C5-8D0E-9ABBD903E993}"/>
              </a:ext>
            </a:extLst>
          </p:cNvPr>
          <p:cNvSpPr/>
          <p:nvPr/>
        </p:nvSpPr>
        <p:spPr>
          <a:xfrm>
            <a:off x="3307300" y="2193642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2863EC2-1DAA-45EA-BE7A-BF880AD6D098}"/>
              </a:ext>
            </a:extLst>
          </p:cNvPr>
          <p:cNvSpPr/>
          <p:nvPr/>
        </p:nvSpPr>
        <p:spPr>
          <a:xfrm>
            <a:off x="5075254" y="3511356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7CB63B-3539-4095-B3D4-F1C7CD8ACE3A}"/>
              </a:ext>
            </a:extLst>
          </p:cNvPr>
          <p:cNvGrpSpPr/>
          <p:nvPr/>
        </p:nvGrpSpPr>
        <p:grpSpPr>
          <a:xfrm>
            <a:off x="2300725" y="1436444"/>
            <a:ext cx="6515100" cy="3017163"/>
            <a:chOff x="2300725" y="1436444"/>
            <a:chExt cx="6515100" cy="3017163"/>
          </a:xfrm>
        </p:grpSpPr>
        <p:graphicFrame>
          <p:nvGraphicFramePr>
            <p:cNvPr id="14" name="Gráfico 13">
              <a:extLst>
                <a:ext uri="{FF2B5EF4-FFF2-40B4-BE49-F238E27FC236}">
                  <a16:creationId xmlns:a16="http://schemas.microsoft.com/office/drawing/2014/main" id="{F15BAFED-424B-439B-B082-F83D4D973476}"/>
                </a:ext>
              </a:extLst>
            </p:cNvPr>
            <p:cNvGraphicFramePr/>
            <p:nvPr/>
          </p:nvGraphicFramePr>
          <p:xfrm>
            <a:off x="2300725" y="1436444"/>
            <a:ext cx="6515100" cy="30171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E2101CC9-DADE-4F5F-B74B-99FFC8DDE739}"/>
                </a:ext>
              </a:extLst>
            </p:cNvPr>
            <p:cNvGrpSpPr/>
            <p:nvPr/>
          </p:nvGrpSpPr>
          <p:grpSpPr>
            <a:xfrm>
              <a:off x="3489962" y="1502877"/>
              <a:ext cx="223516" cy="1365764"/>
              <a:chOff x="2498287" y="1573057"/>
              <a:chExt cx="223516" cy="1365764"/>
            </a:xfrm>
          </p:grpSpPr>
          <p:cxnSp>
            <p:nvCxnSpPr>
              <p:cNvPr id="15" name="Conector de seta reta 10">
                <a:extLst>
                  <a:ext uri="{FF2B5EF4-FFF2-40B4-BE49-F238E27FC236}">
                    <a16:creationId xmlns:a16="http://schemas.microsoft.com/office/drawing/2014/main" id="{82E0765D-F184-4C53-B22D-5D0EB2066E6E}"/>
                  </a:ext>
                </a:extLst>
              </p:cNvPr>
              <p:cNvCxnSpPr>
                <a:cxnSpLocks/>
                <a:stCxn id="16" idx="2"/>
                <a:endCxn id="4" idx="4"/>
              </p:cNvCxnSpPr>
              <p:nvPr/>
            </p:nvCxnSpPr>
            <p:spPr>
              <a:xfrm>
                <a:off x="2610045" y="1889738"/>
                <a:ext cx="80008" cy="1049083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DA734D46-3D2B-4583-8F82-C1333B9E9219}"/>
                  </a:ext>
                </a:extLst>
              </p:cNvPr>
              <p:cNvSpPr txBox="1"/>
              <p:nvPr/>
            </p:nvSpPr>
            <p:spPr>
              <a:xfrm>
                <a:off x="2498287" y="1573057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A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91DEBDD1-73D7-4958-A1C0-50FB4DAD2C4E}"/>
                </a:ext>
              </a:extLst>
            </p:cNvPr>
            <p:cNvGrpSpPr/>
            <p:nvPr/>
          </p:nvGrpSpPr>
          <p:grpSpPr>
            <a:xfrm>
              <a:off x="3853627" y="1709137"/>
              <a:ext cx="223516" cy="1173374"/>
              <a:chOff x="3411432" y="1203180"/>
              <a:chExt cx="223516" cy="1173374"/>
            </a:xfrm>
          </p:grpSpPr>
          <p:cxnSp>
            <p:nvCxnSpPr>
              <p:cNvPr id="21" name="Conector de seta reta 10">
                <a:extLst>
                  <a:ext uri="{FF2B5EF4-FFF2-40B4-BE49-F238E27FC236}">
                    <a16:creationId xmlns:a16="http://schemas.microsoft.com/office/drawing/2014/main" id="{E8E02EDD-2A64-4D1F-9126-C53F68229540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3464425" y="1519861"/>
                <a:ext cx="58765" cy="856693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A104745-389D-4BD8-83D4-61FFFE5C078A}"/>
                  </a:ext>
                </a:extLst>
              </p:cNvPr>
              <p:cNvSpPr txBox="1"/>
              <p:nvPr/>
            </p:nvSpPr>
            <p:spPr>
              <a:xfrm>
                <a:off x="3411432" y="1203180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B</a:t>
                </a:r>
              </a:p>
            </p:txBody>
          </p:sp>
        </p:grp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E658E18-D1FD-482D-807A-7141AE76435D}"/>
              </a:ext>
            </a:extLst>
          </p:cNvPr>
          <p:cNvSpPr txBox="1"/>
          <p:nvPr/>
        </p:nvSpPr>
        <p:spPr>
          <a:xfrm>
            <a:off x="118800" y="1436444"/>
            <a:ext cx="2008517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lvl="0">
              <a:buSzPts val="1400"/>
              <a:defRPr/>
            </a:pP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B) Introdução da hepatite-A na Lista Nacional de Doenças de notificação Compulsória (2003)</a:t>
            </a:r>
          </a:p>
        </p:txBody>
      </p:sp>
    </p:spTree>
    <p:extLst>
      <p:ext uri="{BB962C8B-B14F-4D97-AF65-F5344CB8AC3E}">
        <p14:creationId xmlns:p14="http://schemas.microsoft.com/office/powerpoint/2010/main" val="2002927348"/>
      </p:ext>
    </p:extLst>
  </p:cSld>
  <p:clrMapOvr>
    <a:masterClrMapping/>
  </p:clrMapOvr>
  <p:transition advTm="119592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C436FFA9-4BEF-4981-8CF6-5709F45E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500" y="974516"/>
            <a:ext cx="975779" cy="3513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+mj-lt"/>
              </a:rPr>
              <a:t>Brasil</a:t>
            </a:r>
            <a:r>
              <a:rPr lang="pt-BR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EC9053B6-9AD4-4B2B-A781-84A6DF6828C2}"/>
              </a:ext>
            </a:extLst>
          </p:cNvPr>
          <p:cNvSpPr txBox="1">
            <a:spLocks/>
          </p:cNvSpPr>
          <p:nvPr/>
        </p:nvSpPr>
        <p:spPr>
          <a:xfrm>
            <a:off x="314325" y="724498"/>
            <a:ext cx="1789037" cy="4256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1800" b="1" dirty="0">
                <a:latin typeface="+mj-lt"/>
              </a:rPr>
              <a:t>Epidemiologia</a:t>
            </a:r>
            <a:endParaRPr lang="pt-BR" sz="1400" dirty="0">
              <a:latin typeface="+mj-lt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0441BA3-63B1-41B4-B10F-B19ADC0FE9A7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268200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27" name="Google Shape;243;p17">
            <a:extLst>
              <a:ext uri="{FF2B5EF4-FFF2-40B4-BE49-F238E27FC236}">
                <a16:creationId xmlns:a16="http://schemas.microsoft.com/office/drawing/2014/main" id="{92EE984D-1381-4628-B823-687DBD7FDE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grpSp>
        <p:nvGrpSpPr>
          <p:cNvPr id="28" name="Grupo 3">
            <a:extLst>
              <a:ext uri="{FF2B5EF4-FFF2-40B4-BE49-F238E27FC236}">
                <a16:creationId xmlns:a16="http://schemas.microsoft.com/office/drawing/2014/main" id="{96CB9E27-8535-43F6-B544-42F0BD3C3A2C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9" name="Retângulo de cantos arredondados 4">
              <a:extLst>
                <a:ext uri="{FF2B5EF4-FFF2-40B4-BE49-F238E27FC236}">
                  <a16:creationId xmlns:a16="http://schemas.microsoft.com/office/drawing/2014/main" id="{379021DF-0B20-4F45-AAB5-0BB5B1BB19C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30" name="Retângulo de cantos arredondados 5">
              <a:extLst>
                <a:ext uri="{FF2B5EF4-FFF2-40B4-BE49-F238E27FC236}">
                  <a16:creationId xmlns:a16="http://schemas.microsoft.com/office/drawing/2014/main" id="{ACAB91F8-AA6B-4661-8296-21BCA9EEB8A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31" name="Retângulo de cantos arredondados 6">
              <a:extLst>
                <a:ext uri="{FF2B5EF4-FFF2-40B4-BE49-F238E27FC236}">
                  <a16:creationId xmlns:a16="http://schemas.microsoft.com/office/drawing/2014/main" id="{947E8E9C-F5D3-4F9A-8472-0AF205F15677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32" name="Retângulo de cantos arredondados 7">
              <a:extLst>
                <a:ext uri="{FF2B5EF4-FFF2-40B4-BE49-F238E27FC236}">
                  <a16:creationId xmlns:a16="http://schemas.microsoft.com/office/drawing/2014/main" id="{0F705579-4FBA-4C2D-A9B7-F662F933DC9B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169252CF-785F-4CD2-9042-D125E45E8AC5}"/>
              </a:ext>
            </a:extLst>
          </p:cNvPr>
          <p:cNvSpPr/>
          <p:nvPr/>
        </p:nvSpPr>
        <p:spPr>
          <a:xfrm>
            <a:off x="2681053" y="2810400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D88333C-57DB-41C5-8D0E-9ABBD903E993}"/>
              </a:ext>
            </a:extLst>
          </p:cNvPr>
          <p:cNvSpPr/>
          <p:nvPr/>
        </p:nvSpPr>
        <p:spPr>
          <a:xfrm>
            <a:off x="3307300" y="2193642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2863EC2-1DAA-45EA-BE7A-BF880AD6D098}"/>
              </a:ext>
            </a:extLst>
          </p:cNvPr>
          <p:cNvSpPr/>
          <p:nvPr/>
        </p:nvSpPr>
        <p:spPr>
          <a:xfrm>
            <a:off x="5075254" y="3511356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7CB63B-3539-4095-B3D4-F1C7CD8ACE3A}"/>
              </a:ext>
            </a:extLst>
          </p:cNvPr>
          <p:cNvGrpSpPr/>
          <p:nvPr/>
        </p:nvGrpSpPr>
        <p:grpSpPr>
          <a:xfrm>
            <a:off x="2300725" y="1436444"/>
            <a:ext cx="6515100" cy="3017163"/>
            <a:chOff x="2300725" y="1436444"/>
            <a:chExt cx="6515100" cy="3017163"/>
          </a:xfrm>
        </p:grpSpPr>
        <p:graphicFrame>
          <p:nvGraphicFramePr>
            <p:cNvPr id="14" name="Gráfico 13">
              <a:extLst>
                <a:ext uri="{FF2B5EF4-FFF2-40B4-BE49-F238E27FC236}">
                  <a16:creationId xmlns:a16="http://schemas.microsoft.com/office/drawing/2014/main" id="{F15BAFED-424B-439B-B082-F83D4D973476}"/>
                </a:ext>
              </a:extLst>
            </p:cNvPr>
            <p:cNvGraphicFramePr/>
            <p:nvPr/>
          </p:nvGraphicFramePr>
          <p:xfrm>
            <a:off x="2300725" y="1436444"/>
            <a:ext cx="6515100" cy="30171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E2101CC9-DADE-4F5F-B74B-99FFC8DDE739}"/>
                </a:ext>
              </a:extLst>
            </p:cNvPr>
            <p:cNvGrpSpPr/>
            <p:nvPr/>
          </p:nvGrpSpPr>
          <p:grpSpPr>
            <a:xfrm>
              <a:off x="3489962" y="1502877"/>
              <a:ext cx="223516" cy="1365764"/>
              <a:chOff x="2498287" y="1573057"/>
              <a:chExt cx="223516" cy="1365764"/>
            </a:xfrm>
          </p:grpSpPr>
          <p:cxnSp>
            <p:nvCxnSpPr>
              <p:cNvPr id="15" name="Conector de seta reta 10">
                <a:extLst>
                  <a:ext uri="{FF2B5EF4-FFF2-40B4-BE49-F238E27FC236}">
                    <a16:creationId xmlns:a16="http://schemas.microsoft.com/office/drawing/2014/main" id="{82E0765D-F184-4C53-B22D-5D0EB2066E6E}"/>
                  </a:ext>
                </a:extLst>
              </p:cNvPr>
              <p:cNvCxnSpPr>
                <a:cxnSpLocks/>
                <a:stCxn id="16" idx="2"/>
                <a:endCxn id="4" idx="4"/>
              </p:cNvCxnSpPr>
              <p:nvPr/>
            </p:nvCxnSpPr>
            <p:spPr>
              <a:xfrm>
                <a:off x="2610045" y="1889738"/>
                <a:ext cx="80008" cy="1049083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DA734D46-3D2B-4583-8F82-C1333B9E9219}"/>
                  </a:ext>
                </a:extLst>
              </p:cNvPr>
              <p:cNvSpPr txBox="1"/>
              <p:nvPr/>
            </p:nvSpPr>
            <p:spPr>
              <a:xfrm>
                <a:off x="2498287" y="1573057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A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91DEBDD1-73D7-4958-A1C0-50FB4DAD2C4E}"/>
                </a:ext>
              </a:extLst>
            </p:cNvPr>
            <p:cNvGrpSpPr/>
            <p:nvPr/>
          </p:nvGrpSpPr>
          <p:grpSpPr>
            <a:xfrm>
              <a:off x="3853627" y="1709137"/>
              <a:ext cx="223516" cy="1173374"/>
              <a:chOff x="3411432" y="1203180"/>
              <a:chExt cx="223516" cy="1173374"/>
            </a:xfrm>
          </p:grpSpPr>
          <p:cxnSp>
            <p:nvCxnSpPr>
              <p:cNvPr id="21" name="Conector de seta reta 10">
                <a:extLst>
                  <a:ext uri="{FF2B5EF4-FFF2-40B4-BE49-F238E27FC236}">
                    <a16:creationId xmlns:a16="http://schemas.microsoft.com/office/drawing/2014/main" id="{E8E02EDD-2A64-4D1F-9126-C53F68229540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3464425" y="1519861"/>
                <a:ext cx="58765" cy="856693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A104745-389D-4BD8-83D4-61FFFE5C078A}"/>
                  </a:ext>
                </a:extLst>
              </p:cNvPr>
              <p:cNvSpPr txBox="1"/>
              <p:nvPr/>
            </p:nvSpPr>
            <p:spPr>
              <a:xfrm>
                <a:off x="3411432" y="1203180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B</a:t>
                </a:r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E222E20-B028-4D01-8FC0-D32BBBACAFCB}"/>
                </a:ext>
              </a:extLst>
            </p:cNvPr>
            <p:cNvGrpSpPr/>
            <p:nvPr/>
          </p:nvGrpSpPr>
          <p:grpSpPr>
            <a:xfrm>
              <a:off x="4293035" y="1502877"/>
              <a:ext cx="380458" cy="767442"/>
              <a:chOff x="3301360" y="1573057"/>
              <a:chExt cx="380458" cy="767442"/>
            </a:xfrm>
          </p:grpSpPr>
          <p:cxnSp>
            <p:nvCxnSpPr>
              <p:cNvPr id="33" name="Conector de seta reta 10">
                <a:extLst>
                  <a:ext uri="{FF2B5EF4-FFF2-40B4-BE49-F238E27FC236}">
                    <a16:creationId xmlns:a16="http://schemas.microsoft.com/office/drawing/2014/main" id="{FE954832-A333-4DB8-8AF3-DB70A63CB2EB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 flipH="1">
                <a:off x="3301360" y="1889738"/>
                <a:ext cx="268700" cy="450761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B8CC5240-C9B6-4F02-9DAB-71544F4CE3E6}"/>
                  </a:ext>
                </a:extLst>
              </p:cNvPr>
              <p:cNvSpPr txBox="1"/>
              <p:nvPr/>
            </p:nvSpPr>
            <p:spPr>
              <a:xfrm>
                <a:off x="3458302" y="1573057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C</a:t>
                </a:r>
              </a:p>
            </p:txBody>
          </p:sp>
        </p:grp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E658E18-D1FD-482D-807A-7141AE76435D}"/>
              </a:ext>
            </a:extLst>
          </p:cNvPr>
          <p:cNvSpPr txBox="1"/>
          <p:nvPr/>
        </p:nvSpPr>
        <p:spPr>
          <a:xfrm>
            <a:off x="118800" y="1436444"/>
            <a:ext cx="2008517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lvl="0">
              <a:buSzPts val="1400"/>
              <a:defRPr/>
            </a:pP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C) Lançamento do Inquérito Nacional de hepatites virais das capitais estaduais (2005)</a:t>
            </a:r>
          </a:p>
        </p:txBody>
      </p:sp>
    </p:spTree>
    <p:extLst>
      <p:ext uri="{BB962C8B-B14F-4D97-AF65-F5344CB8AC3E}">
        <p14:creationId xmlns:p14="http://schemas.microsoft.com/office/powerpoint/2010/main" val="2890308305"/>
      </p:ext>
    </p:extLst>
  </p:cSld>
  <p:clrMapOvr>
    <a:masterClrMapping/>
  </p:clrMapOvr>
  <p:transition advTm="119592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C436FFA9-4BEF-4981-8CF6-5709F45E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500" y="974516"/>
            <a:ext cx="975779" cy="3513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+mj-lt"/>
              </a:rPr>
              <a:t>Brasil</a:t>
            </a:r>
            <a:r>
              <a:rPr lang="pt-BR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EC9053B6-9AD4-4B2B-A781-84A6DF6828C2}"/>
              </a:ext>
            </a:extLst>
          </p:cNvPr>
          <p:cNvSpPr txBox="1">
            <a:spLocks/>
          </p:cNvSpPr>
          <p:nvPr/>
        </p:nvSpPr>
        <p:spPr>
          <a:xfrm>
            <a:off x="314325" y="724498"/>
            <a:ext cx="1789037" cy="4256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1800" b="1" dirty="0">
                <a:latin typeface="+mj-lt"/>
              </a:rPr>
              <a:t>Epidemiologia</a:t>
            </a:r>
            <a:endParaRPr lang="pt-BR" sz="1400" dirty="0">
              <a:latin typeface="+mj-lt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0441BA3-63B1-41B4-B10F-B19ADC0FE9A7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268200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27" name="Google Shape;243;p17">
            <a:extLst>
              <a:ext uri="{FF2B5EF4-FFF2-40B4-BE49-F238E27FC236}">
                <a16:creationId xmlns:a16="http://schemas.microsoft.com/office/drawing/2014/main" id="{92EE984D-1381-4628-B823-687DBD7FDE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pSp>
        <p:nvGrpSpPr>
          <p:cNvPr id="28" name="Grupo 3">
            <a:extLst>
              <a:ext uri="{FF2B5EF4-FFF2-40B4-BE49-F238E27FC236}">
                <a16:creationId xmlns:a16="http://schemas.microsoft.com/office/drawing/2014/main" id="{96CB9E27-8535-43F6-B544-42F0BD3C3A2C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9" name="Retângulo de cantos arredondados 4">
              <a:extLst>
                <a:ext uri="{FF2B5EF4-FFF2-40B4-BE49-F238E27FC236}">
                  <a16:creationId xmlns:a16="http://schemas.microsoft.com/office/drawing/2014/main" id="{379021DF-0B20-4F45-AAB5-0BB5B1BB19C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30" name="Retângulo de cantos arredondados 5">
              <a:extLst>
                <a:ext uri="{FF2B5EF4-FFF2-40B4-BE49-F238E27FC236}">
                  <a16:creationId xmlns:a16="http://schemas.microsoft.com/office/drawing/2014/main" id="{ACAB91F8-AA6B-4661-8296-21BCA9EEB8A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31" name="Retângulo de cantos arredondados 6">
              <a:extLst>
                <a:ext uri="{FF2B5EF4-FFF2-40B4-BE49-F238E27FC236}">
                  <a16:creationId xmlns:a16="http://schemas.microsoft.com/office/drawing/2014/main" id="{947E8E9C-F5D3-4F9A-8472-0AF205F15677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32" name="Retângulo de cantos arredondados 7">
              <a:extLst>
                <a:ext uri="{FF2B5EF4-FFF2-40B4-BE49-F238E27FC236}">
                  <a16:creationId xmlns:a16="http://schemas.microsoft.com/office/drawing/2014/main" id="{0F705579-4FBA-4C2D-A9B7-F662F933DC9B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169252CF-785F-4CD2-9042-D125E45E8AC5}"/>
              </a:ext>
            </a:extLst>
          </p:cNvPr>
          <p:cNvSpPr/>
          <p:nvPr/>
        </p:nvSpPr>
        <p:spPr>
          <a:xfrm>
            <a:off x="2681053" y="2810400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D88333C-57DB-41C5-8D0E-9ABBD903E993}"/>
              </a:ext>
            </a:extLst>
          </p:cNvPr>
          <p:cNvSpPr/>
          <p:nvPr/>
        </p:nvSpPr>
        <p:spPr>
          <a:xfrm>
            <a:off x="3307300" y="2193642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2863EC2-1DAA-45EA-BE7A-BF880AD6D098}"/>
              </a:ext>
            </a:extLst>
          </p:cNvPr>
          <p:cNvSpPr/>
          <p:nvPr/>
        </p:nvSpPr>
        <p:spPr>
          <a:xfrm>
            <a:off x="5075254" y="3511356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7CB63B-3539-4095-B3D4-F1C7CD8ACE3A}"/>
              </a:ext>
            </a:extLst>
          </p:cNvPr>
          <p:cNvGrpSpPr/>
          <p:nvPr/>
        </p:nvGrpSpPr>
        <p:grpSpPr>
          <a:xfrm>
            <a:off x="2300725" y="1436444"/>
            <a:ext cx="6515100" cy="3017163"/>
            <a:chOff x="2300725" y="1436444"/>
            <a:chExt cx="6515100" cy="3017163"/>
          </a:xfrm>
        </p:grpSpPr>
        <p:graphicFrame>
          <p:nvGraphicFramePr>
            <p:cNvPr id="14" name="Gráfico 13">
              <a:extLst>
                <a:ext uri="{FF2B5EF4-FFF2-40B4-BE49-F238E27FC236}">
                  <a16:creationId xmlns:a16="http://schemas.microsoft.com/office/drawing/2014/main" id="{F15BAFED-424B-439B-B082-F83D4D973476}"/>
                </a:ext>
              </a:extLst>
            </p:cNvPr>
            <p:cNvGraphicFramePr/>
            <p:nvPr/>
          </p:nvGraphicFramePr>
          <p:xfrm>
            <a:off x="2300725" y="1436444"/>
            <a:ext cx="6515100" cy="30171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E2101CC9-DADE-4F5F-B74B-99FFC8DDE739}"/>
                </a:ext>
              </a:extLst>
            </p:cNvPr>
            <p:cNvGrpSpPr/>
            <p:nvPr/>
          </p:nvGrpSpPr>
          <p:grpSpPr>
            <a:xfrm>
              <a:off x="3489962" y="1502877"/>
              <a:ext cx="223516" cy="1365764"/>
              <a:chOff x="2498287" y="1573057"/>
              <a:chExt cx="223516" cy="1365764"/>
            </a:xfrm>
          </p:grpSpPr>
          <p:cxnSp>
            <p:nvCxnSpPr>
              <p:cNvPr id="15" name="Conector de seta reta 10">
                <a:extLst>
                  <a:ext uri="{FF2B5EF4-FFF2-40B4-BE49-F238E27FC236}">
                    <a16:creationId xmlns:a16="http://schemas.microsoft.com/office/drawing/2014/main" id="{82E0765D-F184-4C53-B22D-5D0EB2066E6E}"/>
                  </a:ext>
                </a:extLst>
              </p:cNvPr>
              <p:cNvCxnSpPr>
                <a:cxnSpLocks/>
                <a:stCxn id="16" idx="2"/>
                <a:endCxn id="4" idx="4"/>
              </p:cNvCxnSpPr>
              <p:nvPr/>
            </p:nvCxnSpPr>
            <p:spPr>
              <a:xfrm>
                <a:off x="2610045" y="1889738"/>
                <a:ext cx="80008" cy="1049083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DA734D46-3D2B-4583-8F82-C1333B9E9219}"/>
                  </a:ext>
                </a:extLst>
              </p:cNvPr>
              <p:cNvSpPr txBox="1"/>
              <p:nvPr/>
            </p:nvSpPr>
            <p:spPr>
              <a:xfrm>
                <a:off x="2498287" y="1573057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A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91DEBDD1-73D7-4958-A1C0-50FB4DAD2C4E}"/>
                </a:ext>
              </a:extLst>
            </p:cNvPr>
            <p:cNvGrpSpPr/>
            <p:nvPr/>
          </p:nvGrpSpPr>
          <p:grpSpPr>
            <a:xfrm>
              <a:off x="3853627" y="1709137"/>
              <a:ext cx="223516" cy="1173374"/>
              <a:chOff x="3411432" y="1203180"/>
              <a:chExt cx="223516" cy="1173374"/>
            </a:xfrm>
          </p:grpSpPr>
          <p:cxnSp>
            <p:nvCxnSpPr>
              <p:cNvPr id="21" name="Conector de seta reta 10">
                <a:extLst>
                  <a:ext uri="{FF2B5EF4-FFF2-40B4-BE49-F238E27FC236}">
                    <a16:creationId xmlns:a16="http://schemas.microsoft.com/office/drawing/2014/main" id="{E8E02EDD-2A64-4D1F-9126-C53F68229540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3464425" y="1519861"/>
                <a:ext cx="58765" cy="856693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A104745-389D-4BD8-83D4-61FFFE5C078A}"/>
                  </a:ext>
                </a:extLst>
              </p:cNvPr>
              <p:cNvSpPr txBox="1"/>
              <p:nvPr/>
            </p:nvSpPr>
            <p:spPr>
              <a:xfrm>
                <a:off x="3411432" y="1203180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B</a:t>
                </a:r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E222E20-B028-4D01-8FC0-D32BBBACAFCB}"/>
                </a:ext>
              </a:extLst>
            </p:cNvPr>
            <p:cNvGrpSpPr/>
            <p:nvPr/>
          </p:nvGrpSpPr>
          <p:grpSpPr>
            <a:xfrm>
              <a:off x="4293035" y="1502877"/>
              <a:ext cx="380458" cy="767442"/>
              <a:chOff x="3301360" y="1573057"/>
              <a:chExt cx="380458" cy="767442"/>
            </a:xfrm>
          </p:grpSpPr>
          <p:cxnSp>
            <p:nvCxnSpPr>
              <p:cNvPr id="33" name="Conector de seta reta 10">
                <a:extLst>
                  <a:ext uri="{FF2B5EF4-FFF2-40B4-BE49-F238E27FC236}">
                    <a16:creationId xmlns:a16="http://schemas.microsoft.com/office/drawing/2014/main" id="{FE954832-A333-4DB8-8AF3-DB70A63CB2EB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 flipH="1">
                <a:off x="3301360" y="1889738"/>
                <a:ext cx="268700" cy="450761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B8CC5240-C9B6-4F02-9DAB-71544F4CE3E6}"/>
                  </a:ext>
                </a:extLst>
              </p:cNvPr>
              <p:cNvSpPr txBox="1"/>
              <p:nvPr/>
            </p:nvSpPr>
            <p:spPr>
              <a:xfrm>
                <a:off x="3458302" y="1573057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C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BCB4012-4856-48CC-9423-960BC18A039E}"/>
                </a:ext>
              </a:extLst>
            </p:cNvPr>
            <p:cNvGrpSpPr/>
            <p:nvPr/>
          </p:nvGrpSpPr>
          <p:grpSpPr>
            <a:xfrm>
              <a:off x="4686779" y="1515658"/>
              <a:ext cx="848261" cy="1271776"/>
              <a:chOff x="3695104" y="1585838"/>
              <a:chExt cx="848261" cy="1271776"/>
            </a:xfrm>
          </p:grpSpPr>
          <p:cxnSp>
            <p:nvCxnSpPr>
              <p:cNvPr id="35" name="Conector de seta reta 10">
                <a:extLst>
                  <a:ext uri="{FF2B5EF4-FFF2-40B4-BE49-F238E27FC236}">
                    <a16:creationId xmlns:a16="http://schemas.microsoft.com/office/drawing/2014/main" id="{942D5EEE-FD31-4DCD-B429-7FF2ABF26A81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3695104" y="1902519"/>
                <a:ext cx="736503" cy="955095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E8CBAE2C-CF1E-4C34-8A6C-0EB9D53C2FCA}"/>
                  </a:ext>
                </a:extLst>
              </p:cNvPr>
              <p:cNvSpPr txBox="1"/>
              <p:nvPr/>
            </p:nvSpPr>
            <p:spPr>
              <a:xfrm>
                <a:off x="4319849" y="1585838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D</a:t>
                </a:r>
              </a:p>
            </p:txBody>
          </p:sp>
        </p:grp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E658E18-D1FD-482D-807A-7141AE76435D}"/>
              </a:ext>
            </a:extLst>
          </p:cNvPr>
          <p:cNvSpPr txBox="1"/>
          <p:nvPr/>
        </p:nvSpPr>
        <p:spPr>
          <a:xfrm>
            <a:off x="118800" y="1436444"/>
            <a:ext cx="2008517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lvl="0">
              <a:buSzPts val="1400"/>
              <a:defRPr/>
            </a:pP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D) Implementação do SINAN digital (2007)</a:t>
            </a:r>
          </a:p>
        </p:txBody>
      </p:sp>
    </p:spTree>
    <p:extLst>
      <p:ext uri="{BB962C8B-B14F-4D97-AF65-F5344CB8AC3E}">
        <p14:creationId xmlns:p14="http://schemas.microsoft.com/office/powerpoint/2010/main" val="4045549504"/>
      </p:ext>
    </p:extLst>
  </p:cSld>
  <p:clrMapOvr>
    <a:masterClrMapping/>
  </p:clrMapOvr>
  <p:transition advTm="119592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C436FFA9-4BEF-4981-8CF6-5709F45E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500" y="974516"/>
            <a:ext cx="975779" cy="3513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+mj-lt"/>
              </a:rPr>
              <a:t>Brasil</a:t>
            </a:r>
            <a:r>
              <a:rPr lang="pt-BR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EC9053B6-9AD4-4B2B-A781-84A6DF6828C2}"/>
              </a:ext>
            </a:extLst>
          </p:cNvPr>
          <p:cNvSpPr txBox="1">
            <a:spLocks/>
          </p:cNvSpPr>
          <p:nvPr/>
        </p:nvSpPr>
        <p:spPr>
          <a:xfrm>
            <a:off x="314325" y="724498"/>
            <a:ext cx="1789037" cy="4256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1800" b="1" dirty="0">
                <a:latin typeface="+mj-lt"/>
              </a:rPr>
              <a:t>Epidemiologia</a:t>
            </a:r>
            <a:endParaRPr lang="pt-BR" sz="1400" dirty="0">
              <a:latin typeface="+mj-lt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0441BA3-63B1-41B4-B10F-B19ADC0FE9A7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268200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27" name="Google Shape;243;p17">
            <a:extLst>
              <a:ext uri="{FF2B5EF4-FFF2-40B4-BE49-F238E27FC236}">
                <a16:creationId xmlns:a16="http://schemas.microsoft.com/office/drawing/2014/main" id="{92EE984D-1381-4628-B823-687DBD7FDE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28" name="Grupo 3">
            <a:extLst>
              <a:ext uri="{FF2B5EF4-FFF2-40B4-BE49-F238E27FC236}">
                <a16:creationId xmlns:a16="http://schemas.microsoft.com/office/drawing/2014/main" id="{96CB9E27-8535-43F6-B544-42F0BD3C3A2C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9" name="Retângulo de cantos arredondados 4">
              <a:extLst>
                <a:ext uri="{FF2B5EF4-FFF2-40B4-BE49-F238E27FC236}">
                  <a16:creationId xmlns:a16="http://schemas.microsoft.com/office/drawing/2014/main" id="{379021DF-0B20-4F45-AAB5-0BB5B1BB19C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30" name="Retângulo de cantos arredondados 5">
              <a:extLst>
                <a:ext uri="{FF2B5EF4-FFF2-40B4-BE49-F238E27FC236}">
                  <a16:creationId xmlns:a16="http://schemas.microsoft.com/office/drawing/2014/main" id="{ACAB91F8-AA6B-4661-8296-21BCA9EEB8A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31" name="Retângulo de cantos arredondados 6">
              <a:extLst>
                <a:ext uri="{FF2B5EF4-FFF2-40B4-BE49-F238E27FC236}">
                  <a16:creationId xmlns:a16="http://schemas.microsoft.com/office/drawing/2014/main" id="{947E8E9C-F5D3-4F9A-8472-0AF205F15677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32" name="Retângulo de cantos arredondados 7">
              <a:extLst>
                <a:ext uri="{FF2B5EF4-FFF2-40B4-BE49-F238E27FC236}">
                  <a16:creationId xmlns:a16="http://schemas.microsoft.com/office/drawing/2014/main" id="{0F705579-4FBA-4C2D-A9B7-F662F933DC9B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4" name="Elipse 3">
            <a:extLst>
              <a:ext uri="{FF2B5EF4-FFF2-40B4-BE49-F238E27FC236}">
                <a16:creationId xmlns:a16="http://schemas.microsoft.com/office/drawing/2014/main" id="{169252CF-785F-4CD2-9042-D125E45E8AC5}"/>
              </a:ext>
            </a:extLst>
          </p:cNvPr>
          <p:cNvSpPr/>
          <p:nvPr/>
        </p:nvSpPr>
        <p:spPr>
          <a:xfrm>
            <a:off x="2681053" y="2810400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D88333C-57DB-41C5-8D0E-9ABBD903E993}"/>
              </a:ext>
            </a:extLst>
          </p:cNvPr>
          <p:cNvSpPr/>
          <p:nvPr/>
        </p:nvSpPr>
        <p:spPr>
          <a:xfrm>
            <a:off x="3307300" y="2193642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2863EC2-1DAA-45EA-BE7A-BF880AD6D098}"/>
              </a:ext>
            </a:extLst>
          </p:cNvPr>
          <p:cNvSpPr/>
          <p:nvPr/>
        </p:nvSpPr>
        <p:spPr>
          <a:xfrm>
            <a:off x="5075254" y="3511356"/>
            <a:ext cx="18000" cy="18000"/>
          </a:xfrm>
          <a:prstGeom prst="ellips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7CB63B-3539-4095-B3D4-F1C7CD8ACE3A}"/>
              </a:ext>
            </a:extLst>
          </p:cNvPr>
          <p:cNvGrpSpPr/>
          <p:nvPr/>
        </p:nvGrpSpPr>
        <p:grpSpPr>
          <a:xfrm>
            <a:off x="2300725" y="1436444"/>
            <a:ext cx="6515100" cy="3017163"/>
            <a:chOff x="2300725" y="1436444"/>
            <a:chExt cx="6515100" cy="3017163"/>
          </a:xfrm>
        </p:grpSpPr>
        <p:graphicFrame>
          <p:nvGraphicFramePr>
            <p:cNvPr id="14" name="Gráfico 13">
              <a:extLst>
                <a:ext uri="{FF2B5EF4-FFF2-40B4-BE49-F238E27FC236}">
                  <a16:creationId xmlns:a16="http://schemas.microsoft.com/office/drawing/2014/main" id="{F15BAFED-424B-439B-B082-F83D4D973476}"/>
                </a:ext>
              </a:extLst>
            </p:cNvPr>
            <p:cNvGraphicFramePr/>
            <p:nvPr/>
          </p:nvGraphicFramePr>
          <p:xfrm>
            <a:off x="2300725" y="1436444"/>
            <a:ext cx="6515100" cy="30171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E2101CC9-DADE-4F5F-B74B-99FFC8DDE739}"/>
                </a:ext>
              </a:extLst>
            </p:cNvPr>
            <p:cNvGrpSpPr/>
            <p:nvPr/>
          </p:nvGrpSpPr>
          <p:grpSpPr>
            <a:xfrm>
              <a:off x="3489962" y="1502877"/>
              <a:ext cx="223516" cy="1365764"/>
              <a:chOff x="2498287" y="1573057"/>
              <a:chExt cx="223516" cy="1365764"/>
            </a:xfrm>
          </p:grpSpPr>
          <p:cxnSp>
            <p:nvCxnSpPr>
              <p:cNvPr id="15" name="Conector de seta reta 10">
                <a:extLst>
                  <a:ext uri="{FF2B5EF4-FFF2-40B4-BE49-F238E27FC236}">
                    <a16:creationId xmlns:a16="http://schemas.microsoft.com/office/drawing/2014/main" id="{82E0765D-F184-4C53-B22D-5D0EB2066E6E}"/>
                  </a:ext>
                </a:extLst>
              </p:cNvPr>
              <p:cNvCxnSpPr>
                <a:cxnSpLocks/>
                <a:stCxn id="16" idx="2"/>
                <a:endCxn id="4" idx="4"/>
              </p:cNvCxnSpPr>
              <p:nvPr/>
            </p:nvCxnSpPr>
            <p:spPr>
              <a:xfrm>
                <a:off x="2610045" y="1889738"/>
                <a:ext cx="80008" cy="1049083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DA734D46-3D2B-4583-8F82-C1333B9E9219}"/>
                  </a:ext>
                </a:extLst>
              </p:cNvPr>
              <p:cNvSpPr txBox="1"/>
              <p:nvPr/>
            </p:nvSpPr>
            <p:spPr>
              <a:xfrm>
                <a:off x="2498287" y="1573057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A</a:t>
                </a: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F1D9AA00-BBC6-4AE6-9E84-A2B41BFE93F3}"/>
                </a:ext>
              </a:extLst>
            </p:cNvPr>
            <p:cNvGrpSpPr/>
            <p:nvPr/>
          </p:nvGrpSpPr>
          <p:grpSpPr>
            <a:xfrm>
              <a:off x="6082293" y="1514422"/>
              <a:ext cx="358838" cy="1929390"/>
              <a:chOff x="5090618" y="1584602"/>
              <a:chExt cx="358838" cy="1929390"/>
            </a:xfrm>
          </p:grpSpPr>
          <p:cxnSp>
            <p:nvCxnSpPr>
              <p:cNvPr id="18" name="Conector de seta reta 10">
                <a:extLst>
                  <a:ext uri="{FF2B5EF4-FFF2-40B4-BE49-F238E27FC236}">
                    <a16:creationId xmlns:a16="http://schemas.microsoft.com/office/drawing/2014/main" id="{FA70B310-45DD-47C0-B2D9-B64171FA617F}"/>
                  </a:ext>
                </a:extLst>
              </p:cNvPr>
              <p:cNvCxnSpPr>
                <a:cxnSpLocks/>
                <a:stCxn id="19" idx="2"/>
                <a:endCxn id="24" idx="7"/>
              </p:cNvCxnSpPr>
              <p:nvPr/>
            </p:nvCxnSpPr>
            <p:spPr>
              <a:xfrm flipH="1">
                <a:off x="5090618" y="1901283"/>
                <a:ext cx="247080" cy="1612709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08F27357-2D95-4700-8A2B-3B5A16C6C3FF}"/>
                  </a:ext>
                </a:extLst>
              </p:cNvPr>
              <p:cNvSpPr txBox="1"/>
              <p:nvPr/>
            </p:nvSpPr>
            <p:spPr>
              <a:xfrm>
                <a:off x="5225940" y="1584602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E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91DEBDD1-73D7-4958-A1C0-50FB4DAD2C4E}"/>
                </a:ext>
              </a:extLst>
            </p:cNvPr>
            <p:cNvGrpSpPr/>
            <p:nvPr/>
          </p:nvGrpSpPr>
          <p:grpSpPr>
            <a:xfrm>
              <a:off x="3853627" y="1709137"/>
              <a:ext cx="223516" cy="1173374"/>
              <a:chOff x="3411432" y="1203180"/>
              <a:chExt cx="223516" cy="1173374"/>
            </a:xfrm>
          </p:grpSpPr>
          <p:cxnSp>
            <p:nvCxnSpPr>
              <p:cNvPr id="21" name="Conector de seta reta 10">
                <a:extLst>
                  <a:ext uri="{FF2B5EF4-FFF2-40B4-BE49-F238E27FC236}">
                    <a16:creationId xmlns:a16="http://schemas.microsoft.com/office/drawing/2014/main" id="{E8E02EDD-2A64-4D1F-9126-C53F68229540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3464425" y="1519861"/>
                <a:ext cx="58765" cy="856693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A104745-389D-4BD8-83D4-61FFFE5C078A}"/>
                  </a:ext>
                </a:extLst>
              </p:cNvPr>
              <p:cNvSpPr txBox="1"/>
              <p:nvPr/>
            </p:nvSpPr>
            <p:spPr>
              <a:xfrm>
                <a:off x="3411432" y="1203180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B</a:t>
                </a:r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4E222E20-B028-4D01-8FC0-D32BBBACAFCB}"/>
                </a:ext>
              </a:extLst>
            </p:cNvPr>
            <p:cNvGrpSpPr/>
            <p:nvPr/>
          </p:nvGrpSpPr>
          <p:grpSpPr>
            <a:xfrm>
              <a:off x="4293035" y="1502877"/>
              <a:ext cx="380458" cy="767442"/>
              <a:chOff x="3301360" y="1573057"/>
              <a:chExt cx="380458" cy="767442"/>
            </a:xfrm>
          </p:grpSpPr>
          <p:cxnSp>
            <p:nvCxnSpPr>
              <p:cNvPr id="33" name="Conector de seta reta 10">
                <a:extLst>
                  <a:ext uri="{FF2B5EF4-FFF2-40B4-BE49-F238E27FC236}">
                    <a16:creationId xmlns:a16="http://schemas.microsoft.com/office/drawing/2014/main" id="{FE954832-A333-4DB8-8AF3-DB70A63CB2EB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 flipH="1">
                <a:off x="3301360" y="1889738"/>
                <a:ext cx="268700" cy="450761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B8CC5240-C9B6-4F02-9DAB-71544F4CE3E6}"/>
                  </a:ext>
                </a:extLst>
              </p:cNvPr>
              <p:cNvSpPr txBox="1"/>
              <p:nvPr/>
            </p:nvSpPr>
            <p:spPr>
              <a:xfrm>
                <a:off x="3458302" y="1573057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C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BCB4012-4856-48CC-9423-960BC18A039E}"/>
                </a:ext>
              </a:extLst>
            </p:cNvPr>
            <p:cNvGrpSpPr/>
            <p:nvPr/>
          </p:nvGrpSpPr>
          <p:grpSpPr>
            <a:xfrm>
              <a:off x="4686779" y="1515658"/>
              <a:ext cx="848261" cy="1271776"/>
              <a:chOff x="3695104" y="1585838"/>
              <a:chExt cx="848261" cy="1271776"/>
            </a:xfrm>
          </p:grpSpPr>
          <p:cxnSp>
            <p:nvCxnSpPr>
              <p:cNvPr id="35" name="Conector de seta reta 10">
                <a:extLst>
                  <a:ext uri="{FF2B5EF4-FFF2-40B4-BE49-F238E27FC236}">
                    <a16:creationId xmlns:a16="http://schemas.microsoft.com/office/drawing/2014/main" id="{942D5EEE-FD31-4DCD-B429-7FF2ABF26A81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3695104" y="1902519"/>
                <a:ext cx="736503" cy="955095"/>
              </a:xfrm>
              <a:prstGeom prst="straightConnector1">
                <a:avLst/>
              </a:prstGeom>
              <a:ln w="28575">
                <a:solidFill>
                  <a:srgbClr val="4C4C4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E8CBAE2C-CF1E-4C34-8A6C-0EB9D53C2FCA}"/>
                  </a:ext>
                </a:extLst>
              </p:cNvPr>
              <p:cNvSpPr txBox="1"/>
              <p:nvPr/>
            </p:nvSpPr>
            <p:spPr>
              <a:xfrm>
                <a:off x="4319849" y="1585838"/>
                <a:ext cx="223516" cy="316681"/>
              </a:xfrm>
              <a:prstGeom prst="rect">
                <a:avLst/>
              </a:prstGeom>
              <a:solidFill>
                <a:srgbClr val="BFBFBF">
                  <a:alpha val="54118"/>
                </a:srgb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/>
                <a:r>
                  <a:rPr lang="pt-BR" sz="1800" dirty="0"/>
                  <a:t>D</a:t>
                </a:r>
              </a:p>
            </p:txBody>
          </p:sp>
        </p:grp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E658E18-D1FD-482D-807A-7141AE76435D}"/>
              </a:ext>
            </a:extLst>
          </p:cNvPr>
          <p:cNvSpPr txBox="1"/>
          <p:nvPr/>
        </p:nvSpPr>
        <p:spPr>
          <a:xfrm>
            <a:off x="118800" y="1436444"/>
            <a:ext cx="2008517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lvl="0">
              <a:buSzPts val="1400"/>
              <a:defRPr/>
            </a:pPr>
            <a:r>
              <a:rPr lang="pt-BR" dirty="0">
                <a:solidFill>
                  <a:schemeClr val="tx1">
                    <a:lumMod val="95000"/>
                  </a:schemeClr>
                </a:solidFill>
              </a:rPr>
              <a:t>E) Introdução do programa Nacional de vacinação contra hepatite-A (2014)</a:t>
            </a:r>
          </a:p>
        </p:txBody>
      </p:sp>
    </p:spTree>
    <p:extLst>
      <p:ext uri="{BB962C8B-B14F-4D97-AF65-F5344CB8AC3E}">
        <p14:creationId xmlns:p14="http://schemas.microsoft.com/office/powerpoint/2010/main" val="3795751871"/>
      </p:ext>
    </p:extLst>
  </p:cSld>
  <p:clrMapOvr>
    <a:masterClrMapping/>
  </p:clrMapOvr>
  <p:transition advTm="119592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858146"/>
              </p:ext>
            </p:extLst>
          </p:nvPr>
        </p:nvGraphicFramePr>
        <p:xfrm>
          <a:off x="937575" y="1392912"/>
          <a:ext cx="7258050" cy="31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79B299CD-2292-4412-B5B6-00188A34504A}"/>
              </a:ext>
            </a:extLst>
          </p:cNvPr>
          <p:cNvSpPr txBox="1">
            <a:spLocks/>
          </p:cNvSpPr>
          <p:nvPr/>
        </p:nvSpPr>
        <p:spPr>
          <a:xfrm>
            <a:off x="314325" y="724498"/>
            <a:ext cx="1789037" cy="4256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1800" b="1" dirty="0">
                <a:latin typeface="+mj-lt"/>
              </a:rPr>
              <a:t>Epidemiologia</a:t>
            </a:r>
            <a:endParaRPr lang="pt-BR" sz="1400" dirty="0">
              <a:latin typeface="+mj-lt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F2BC871-1E35-4CFE-99E7-35D444382D17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F24F701-D82B-4104-B7CF-0AB25530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111" y="987754"/>
            <a:ext cx="975779" cy="3513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+mj-lt"/>
              </a:rPr>
              <a:t>Brasil</a:t>
            </a:r>
            <a:r>
              <a:rPr lang="pt-BR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6" name="Google Shape;243;p17">
            <a:extLst>
              <a:ext uri="{FF2B5EF4-FFF2-40B4-BE49-F238E27FC236}">
                <a16:creationId xmlns:a16="http://schemas.microsoft.com/office/drawing/2014/main" id="{913D3EB6-3278-462F-A73B-887DC75376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grpSp>
        <p:nvGrpSpPr>
          <p:cNvPr id="19" name="Grupo 3">
            <a:extLst>
              <a:ext uri="{FF2B5EF4-FFF2-40B4-BE49-F238E27FC236}">
                <a16:creationId xmlns:a16="http://schemas.microsoft.com/office/drawing/2014/main" id="{A2391482-CECA-405F-AC76-C055FCADD1F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0" name="Retângulo de cantos arredondados 4">
              <a:extLst>
                <a:ext uri="{FF2B5EF4-FFF2-40B4-BE49-F238E27FC236}">
                  <a16:creationId xmlns:a16="http://schemas.microsoft.com/office/drawing/2014/main" id="{3BED7519-A1F7-4D99-AC15-EE55DE35AC24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1" name="Retângulo de cantos arredondados 5">
              <a:extLst>
                <a:ext uri="{FF2B5EF4-FFF2-40B4-BE49-F238E27FC236}">
                  <a16:creationId xmlns:a16="http://schemas.microsoft.com/office/drawing/2014/main" id="{C49DA3EF-6839-45E3-8F4F-3A544BCCA72D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2" name="Retângulo de cantos arredondados 6">
              <a:extLst>
                <a:ext uri="{FF2B5EF4-FFF2-40B4-BE49-F238E27FC236}">
                  <a16:creationId xmlns:a16="http://schemas.microsoft.com/office/drawing/2014/main" id="{96EBA109-3AB8-4A45-8603-B418965C9314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3" name="Retângulo de cantos arredondados 7">
              <a:extLst>
                <a:ext uri="{FF2B5EF4-FFF2-40B4-BE49-F238E27FC236}">
                  <a16:creationId xmlns:a16="http://schemas.microsoft.com/office/drawing/2014/main" id="{40050A69-B6AF-4B28-9CD2-953BF77C909E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875941"/>
      </p:ext>
    </p:extLst>
  </p:cSld>
  <p:clrMapOvr>
    <a:masterClrMapping/>
  </p:clrMapOvr>
  <p:transition advTm="33562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87000"/>
          </a:schemeClr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7DA287-3754-4DCA-BC00-4869D36D58A4}"/>
              </a:ext>
            </a:extLst>
          </p:cNvPr>
          <p:cNvSpPr txBox="1"/>
          <p:nvPr/>
        </p:nvSpPr>
        <p:spPr>
          <a:xfrm>
            <a:off x="2279561" y="696315"/>
            <a:ext cx="458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95000"/>
                  </a:schemeClr>
                </a:solidFill>
              </a:rPr>
              <a:t>Sumário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7A654A6-A0A9-4107-94F2-5700324A2F75}"/>
              </a:ext>
            </a:extLst>
          </p:cNvPr>
          <p:cNvGrpSpPr/>
          <p:nvPr/>
        </p:nvGrpSpPr>
        <p:grpSpPr>
          <a:xfrm>
            <a:off x="2898000" y="1444811"/>
            <a:ext cx="3348000" cy="3249842"/>
            <a:chOff x="3101459" y="1444811"/>
            <a:chExt cx="3348000" cy="324984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CED2D66-6A68-451E-9DA3-A5A5D8461AEC}"/>
                </a:ext>
              </a:extLst>
            </p:cNvPr>
            <p:cNvSpPr/>
            <p:nvPr/>
          </p:nvSpPr>
          <p:spPr>
            <a:xfrm>
              <a:off x="3101459" y="1444811"/>
              <a:ext cx="3348000" cy="504000"/>
            </a:xfrm>
            <a:prstGeom prst="rect">
              <a:avLst/>
            </a:prstGeom>
            <a:solidFill>
              <a:srgbClr val="9DF8F2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Introdução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B48E38F-6819-40BA-B821-FEB0C35B8875}"/>
                </a:ext>
              </a:extLst>
            </p:cNvPr>
            <p:cNvSpPr/>
            <p:nvPr/>
          </p:nvSpPr>
          <p:spPr>
            <a:xfrm>
              <a:off x="3101459" y="1989491"/>
              <a:ext cx="3348000" cy="504000"/>
            </a:xfrm>
            <a:prstGeom prst="rect">
              <a:avLst/>
            </a:prstGeom>
            <a:solidFill>
              <a:srgbClr val="9DF8F2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Objetivos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657BD1E-F0F4-4676-AE78-075D331B317C}"/>
                </a:ext>
              </a:extLst>
            </p:cNvPr>
            <p:cNvSpPr/>
            <p:nvPr/>
          </p:nvSpPr>
          <p:spPr>
            <a:xfrm>
              <a:off x="3101459" y="3100393"/>
              <a:ext cx="3348000" cy="504000"/>
            </a:xfrm>
            <a:prstGeom prst="rect">
              <a:avLst/>
            </a:prstGeom>
            <a:solidFill>
              <a:srgbClr val="9DF8F2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Resultados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2D0217D-7F3D-4A33-B5D8-E0B2D1C6D8A3}"/>
                </a:ext>
              </a:extLst>
            </p:cNvPr>
            <p:cNvSpPr/>
            <p:nvPr/>
          </p:nvSpPr>
          <p:spPr>
            <a:xfrm>
              <a:off x="3101459" y="3645523"/>
              <a:ext cx="3348000" cy="504000"/>
            </a:xfrm>
            <a:prstGeom prst="rect">
              <a:avLst/>
            </a:prstGeom>
            <a:solidFill>
              <a:srgbClr val="9DF8F2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Conclusões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4E260DF-EEE6-4225-BC44-2C5715565F17}"/>
                </a:ext>
              </a:extLst>
            </p:cNvPr>
            <p:cNvSpPr/>
            <p:nvPr/>
          </p:nvSpPr>
          <p:spPr>
            <a:xfrm>
              <a:off x="3101459" y="4190653"/>
              <a:ext cx="3348000" cy="504000"/>
            </a:xfrm>
            <a:prstGeom prst="rect">
              <a:avLst/>
            </a:prstGeom>
            <a:solidFill>
              <a:srgbClr val="9DF8F2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Considerações Finais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6E59012-D9C5-46C9-B13E-14AE6CFA7DBE}"/>
                </a:ext>
              </a:extLst>
            </p:cNvPr>
            <p:cNvSpPr/>
            <p:nvPr/>
          </p:nvSpPr>
          <p:spPr>
            <a:xfrm>
              <a:off x="3101459" y="2535406"/>
              <a:ext cx="3348000" cy="504000"/>
            </a:xfrm>
            <a:prstGeom prst="rect">
              <a:avLst/>
            </a:prstGeom>
            <a:solidFill>
              <a:srgbClr val="9DF8F2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/>
                <a:t>Material e Métodos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961943"/>
      </p:ext>
    </p:extLst>
  </p:cSld>
  <p:clrMapOvr>
    <a:masterClrMapping/>
  </p:clrMapOvr>
  <p:transition advTm="25412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pt-BR" dirty="0">
                <a:solidFill>
                  <a:srgbClr val="FFC000"/>
                </a:solidFill>
                <a:latin typeface="+mj-lt"/>
              </a:rPr>
              <a:t>Objetivo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504"/>
              </a:spcBef>
              <a:spcAft>
                <a:spcPts val="900"/>
              </a:spcAft>
              <a:buNone/>
            </a:pPr>
            <a:r>
              <a:rPr lang="pt-BR" sz="2000" dirty="0">
                <a:effectLst/>
                <a:latin typeface="+mj-lt"/>
                <a:ea typeface="Calibri" panose="020F0502020204030204" pitchFamily="34" charset="0"/>
              </a:rPr>
              <a:t>Desenvolver uma abordagem para mapeamento do risco da transmissão do vírus da hepatite-A com base em dados epidemiológicos, sociodemográficos e ambientais detectáveis por sensoriamento remoto.</a:t>
            </a:r>
          </a:p>
        </p:txBody>
      </p:sp>
      <p:sp>
        <p:nvSpPr>
          <p:cNvPr id="12" name="Google Shape;243;p17">
            <a:extLst>
              <a:ext uri="{FF2B5EF4-FFF2-40B4-BE49-F238E27FC236}">
                <a16:creationId xmlns:a16="http://schemas.microsoft.com/office/drawing/2014/main" id="{E6541AF5-4F65-4805-837E-B82242053B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grpSp>
        <p:nvGrpSpPr>
          <p:cNvPr id="4" name="Grupo 3"/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5" name="Retângulo de cantos arredondados 4"/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270840"/>
      </p:ext>
    </p:extLst>
  </p:cSld>
  <p:clrMapOvr>
    <a:masterClrMapping/>
  </p:clrMapOvr>
  <p:transition advTm="26852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>
                <a:solidFill>
                  <a:srgbClr val="FFC000"/>
                </a:solidFill>
                <a:latin typeface="+mj-lt"/>
              </a:rPr>
              <a:t>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7850" y="1430148"/>
            <a:ext cx="6408000" cy="3033900"/>
          </a:xfrm>
        </p:spPr>
        <p:txBody>
          <a:bodyPr>
            <a:normAutofit fontScale="92500" lnSpcReduction="20000"/>
          </a:bodyPr>
          <a:lstStyle/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Caracterizar o perfil socioepidemiológico da hepatite-A na área de estudo para o período analisado (2008-2017).</a:t>
            </a:r>
            <a:endParaRPr lang="pt-BR" sz="1600" u="none" strike="noStrike" kern="0" spc="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Identificar os agrupamentos (</a:t>
            </a:r>
            <a:r>
              <a:rPr lang="pt-BR" sz="1600" i="1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clusters</a:t>
            </a:r>
            <a:r>
              <a:rPr lang="pt-BR" sz="1600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) espaciais e espaço-temporais de relevância à transmissão da hepatite-A.</a:t>
            </a:r>
          </a:p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Modelar a transmissão da hepatite-A com base em dados sociodemográficos e ambientais detectáveis por sensoriamento remoto.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Google Shape;243;p17">
            <a:extLst>
              <a:ext uri="{FF2B5EF4-FFF2-40B4-BE49-F238E27FC236}">
                <a16:creationId xmlns:a16="http://schemas.microsoft.com/office/drawing/2014/main" id="{E6541AF5-4F65-4805-837E-B82242053B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7773E17-7C4D-4F0F-BE99-9941B6A5D2AC}"/>
              </a:ext>
            </a:extLst>
          </p:cNvPr>
          <p:cNvSpPr/>
          <p:nvPr/>
        </p:nvSpPr>
        <p:spPr>
          <a:xfrm>
            <a:off x="1028700" y="1524000"/>
            <a:ext cx="6768000" cy="1615362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EE073D-70E4-4033-AD49-3DAAEE9469A1}"/>
              </a:ext>
            </a:extLst>
          </p:cNvPr>
          <p:cNvSpPr/>
          <p:nvPr/>
        </p:nvSpPr>
        <p:spPr>
          <a:xfrm flipV="1">
            <a:off x="1028700" y="3337304"/>
            <a:ext cx="6768000" cy="984248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E8FC0B8-8B6B-4341-8054-D583EF7E25ED}"/>
              </a:ext>
            </a:extLst>
          </p:cNvPr>
          <p:cNvSpPr/>
          <p:nvPr/>
        </p:nvSpPr>
        <p:spPr>
          <a:xfrm>
            <a:off x="7858500" y="2156031"/>
            <a:ext cx="900000" cy="351299"/>
          </a:xfrm>
          <a:prstGeom prst="rect">
            <a:avLst/>
          </a:prstGeom>
          <a:solidFill>
            <a:srgbClr val="4BEA6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/>
              <a:t>Artigo 1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B2CAF87-E194-4D42-9359-9069461DA44E}"/>
              </a:ext>
            </a:extLst>
          </p:cNvPr>
          <p:cNvSpPr/>
          <p:nvPr/>
        </p:nvSpPr>
        <p:spPr>
          <a:xfrm>
            <a:off x="7858500" y="3653778"/>
            <a:ext cx="900000" cy="351299"/>
          </a:xfrm>
          <a:prstGeom prst="rect">
            <a:avLst/>
          </a:prstGeom>
          <a:solidFill>
            <a:srgbClr val="4BEA6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/>
              <a:t>Artigo 2</a:t>
            </a:r>
          </a:p>
        </p:txBody>
      </p:sp>
      <p:grpSp>
        <p:nvGrpSpPr>
          <p:cNvPr id="16" name="Grupo 3">
            <a:extLst>
              <a:ext uri="{FF2B5EF4-FFF2-40B4-BE49-F238E27FC236}">
                <a16:creationId xmlns:a16="http://schemas.microsoft.com/office/drawing/2014/main" id="{DCC9AC88-8155-491B-BD61-989D50E2700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7" name="Retângulo de cantos arredondados 4">
              <a:extLst>
                <a:ext uri="{FF2B5EF4-FFF2-40B4-BE49-F238E27FC236}">
                  <a16:creationId xmlns:a16="http://schemas.microsoft.com/office/drawing/2014/main" id="{92F63C7B-6387-4558-AF24-E760CC6C441A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8" name="Retângulo de cantos arredondados 5">
              <a:extLst>
                <a:ext uri="{FF2B5EF4-FFF2-40B4-BE49-F238E27FC236}">
                  <a16:creationId xmlns:a16="http://schemas.microsoft.com/office/drawing/2014/main" id="{90404FEF-78F6-4767-B598-40A2BBA0323A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9" name="Retângulo de cantos arredondados 6">
              <a:extLst>
                <a:ext uri="{FF2B5EF4-FFF2-40B4-BE49-F238E27FC236}">
                  <a16:creationId xmlns:a16="http://schemas.microsoft.com/office/drawing/2014/main" id="{993D9054-9A70-483C-ABBC-A63F76141E95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0" name="Retângulo de cantos arredondados 7">
              <a:extLst>
                <a:ext uri="{FF2B5EF4-FFF2-40B4-BE49-F238E27FC236}">
                  <a16:creationId xmlns:a16="http://schemas.microsoft.com/office/drawing/2014/main" id="{2CA754D0-B499-4A2B-B543-50A47CFD7BC9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6896924"/>
      </p:ext>
    </p:extLst>
  </p:cSld>
  <p:clrMapOvr>
    <a:masterClrMapping/>
  </p:clrMapOvr>
  <p:transition advTm="5785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9F9A55-486B-4D70-9CC1-055E36C38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rgbClr val="F6D340"/>
                </a:solidFill>
              </a:rPr>
              <a:t>Area </a:t>
            </a:r>
            <a:r>
              <a:rPr lang="pt-BR" b="1" dirty="0" err="1">
                <a:solidFill>
                  <a:srgbClr val="F6D340"/>
                </a:solidFill>
              </a:rPr>
              <a:t>of</a:t>
            </a:r>
            <a:r>
              <a:rPr lang="pt-BR" b="1" dirty="0">
                <a:solidFill>
                  <a:srgbClr val="F6D340"/>
                </a:solidFill>
              </a:rPr>
              <a:t> </a:t>
            </a:r>
            <a:r>
              <a:rPr lang="pt-BR" b="1" dirty="0" err="1">
                <a:solidFill>
                  <a:srgbClr val="F6D340"/>
                </a:solidFill>
              </a:rPr>
              <a:t>Study</a:t>
            </a:r>
            <a:endParaRPr lang="pt-BR" b="1" dirty="0">
              <a:solidFill>
                <a:srgbClr val="F6D34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D7A9B4-31EA-4F5E-8305-C4D81D8FDB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9583" y="1134159"/>
            <a:ext cx="5113479" cy="361562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50B8102-12B5-4E85-93CA-11E5310EC5D8}"/>
              </a:ext>
            </a:extLst>
          </p:cNvPr>
          <p:cNvSpPr/>
          <p:nvPr/>
        </p:nvSpPr>
        <p:spPr>
          <a:xfrm>
            <a:off x="5938226" y="1926308"/>
            <a:ext cx="2840014" cy="20313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pt-BR" sz="1800" dirty="0">
                <a:solidFill>
                  <a:srgbClr val="EBED9D"/>
                </a:solidFill>
                <a:latin typeface="+mj-lt"/>
              </a:rPr>
              <a:t>População: 8,4 Mi.</a:t>
            </a:r>
          </a:p>
          <a:p>
            <a:pPr>
              <a:buClr>
                <a:schemeClr val="tx1"/>
              </a:buClr>
            </a:pPr>
            <a:endParaRPr lang="pt-BR" sz="1800" dirty="0">
              <a:solidFill>
                <a:srgbClr val="EBED9D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pt-BR" sz="1800" dirty="0">
                <a:solidFill>
                  <a:srgbClr val="EBED9D"/>
                </a:solidFill>
                <a:latin typeface="+mj-lt"/>
              </a:rPr>
              <a:t>Extensão: 1.248.000 km</a:t>
            </a:r>
            <a:r>
              <a:rPr lang="pt-BR" sz="1800" baseline="30000" dirty="0">
                <a:solidFill>
                  <a:srgbClr val="EBED9D"/>
                </a:solidFill>
                <a:latin typeface="+mj-lt"/>
              </a:rPr>
              <a:t>2</a:t>
            </a:r>
          </a:p>
          <a:p>
            <a:pPr>
              <a:buClr>
                <a:schemeClr val="tx1"/>
              </a:buClr>
            </a:pPr>
            <a:endParaRPr lang="pt-BR" sz="1800" dirty="0">
              <a:solidFill>
                <a:srgbClr val="EBED9D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pt-BR" sz="1800" dirty="0">
                <a:solidFill>
                  <a:srgbClr val="EBED9D"/>
                </a:solidFill>
                <a:latin typeface="+mj-lt"/>
              </a:rPr>
              <a:t>22 microrregiões</a:t>
            </a:r>
          </a:p>
          <a:p>
            <a:pPr>
              <a:buClr>
                <a:schemeClr val="tx1"/>
              </a:buClr>
            </a:pPr>
            <a:endParaRPr lang="pt-BR" sz="1800" dirty="0">
              <a:solidFill>
                <a:srgbClr val="EBED9D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pt-BR" sz="1800" dirty="0">
                <a:solidFill>
                  <a:srgbClr val="EBED9D"/>
                </a:solidFill>
                <a:latin typeface="+mj-lt"/>
              </a:rPr>
              <a:t>144 municípios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4C20E10B-B2B9-497E-B717-91FD7FD502A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17A7EB80-63CC-43E0-8E23-B986D8D07EEA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5" name="Retângulo de cantos arredondados 5">
              <a:extLst>
                <a:ext uri="{FF2B5EF4-FFF2-40B4-BE49-F238E27FC236}">
                  <a16:creationId xmlns:a16="http://schemas.microsoft.com/office/drawing/2014/main" id="{550142D3-FDBD-4049-B00A-873BF48B437F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6" name="Retângulo de cantos arredondados 6">
              <a:extLst>
                <a:ext uri="{FF2B5EF4-FFF2-40B4-BE49-F238E27FC236}">
                  <a16:creationId xmlns:a16="http://schemas.microsoft.com/office/drawing/2014/main" id="{D7C2A799-5405-4A0F-BBB9-58DECEDE78C7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7" name="Retângulo de cantos arredondados 7">
              <a:extLst>
                <a:ext uri="{FF2B5EF4-FFF2-40B4-BE49-F238E27FC236}">
                  <a16:creationId xmlns:a16="http://schemas.microsoft.com/office/drawing/2014/main" id="{0B2182A6-BA99-4F50-AE24-B9DB584D4B6D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2AD14AB3-11F1-4D52-9977-B3B68D739C7E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 e Métodos</a:t>
            </a:r>
          </a:p>
        </p:txBody>
      </p:sp>
      <p:sp>
        <p:nvSpPr>
          <p:cNvPr id="20" name="Espaço Reservado para Número de Slide 3">
            <a:extLst>
              <a:ext uri="{FF2B5EF4-FFF2-40B4-BE49-F238E27FC236}">
                <a16:creationId xmlns:a16="http://schemas.microsoft.com/office/drawing/2014/main" id="{70D1BD3D-7D5B-4546-AD2D-62979023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22</a:t>
            </a:fld>
            <a:endParaRPr lang="pt-BR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790DBF7D-EA2B-4BF2-9E39-F73C4062C703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2657244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Área de estudo</a:t>
            </a:r>
          </a:p>
        </p:txBody>
      </p:sp>
    </p:spTree>
    <p:extLst>
      <p:ext uri="{BB962C8B-B14F-4D97-AF65-F5344CB8AC3E}">
        <p14:creationId xmlns:p14="http://schemas.microsoft.com/office/powerpoint/2010/main" val="3691952308"/>
      </p:ext>
    </p:extLst>
  </p:cSld>
  <p:clrMapOvr>
    <a:masterClrMapping/>
  </p:clrMapOvr>
  <p:transition advTm="30381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Número de Slide 3">
            <a:extLst>
              <a:ext uri="{FF2B5EF4-FFF2-40B4-BE49-F238E27FC236}">
                <a16:creationId xmlns:a16="http://schemas.microsoft.com/office/drawing/2014/main" id="{70D1BD3D-7D5B-4546-AD2D-62979023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23</a:t>
            </a:fld>
            <a:endParaRPr lang="pt-BR"/>
          </a:p>
        </p:txBody>
      </p:sp>
      <p:grpSp>
        <p:nvGrpSpPr>
          <p:cNvPr id="19" name="Grupo 3">
            <a:extLst>
              <a:ext uri="{FF2B5EF4-FFF2-40B4-BE49-F238E27FC236}">
                <a16:creationId xmlns:a16="http://schemas.microsoft.com/office/drawing/2014/main" id="{33CD3844-8570-4EA9-A6E4-474813668829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2" name="Retângulo de cantos arredondados 4">
              <a:extLst>
                <a:ext uri="{FF2B5EF4-FFF2-40B4-BE49-F238E27FC236}">
                  <a16:creationId xmlns:a16="http://schemas.microsoft.com/office/drawing/2014/main" id="{D9B57B82-FD7A-49C6-8B45-578665DC663D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4" name="Retângulo de cantos arredondados 5">
              <a:extLst>
                <a:ext uri="{FF2B5EF4-FFF2-40B4-BE49-F238E27FC236}">
                  <a16:creationId xmlns:a16="http://schemas.microsoft.com/office/drawing/2014/main" id="{56127E2E-DD46-4BB7-B243-BE08483F22C4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5" name="Retângulo de cantos arredondados 6">
              <a:extLst>
                <a:ext uri="{FF2B5EF4-FFF2-40B4-BE49-F238E27FC236}">
                  <a16:creationId xmlns:a16="http://schemas.microsoft.com/office/drawing/2014/main" id="{C43096E7-46C3-41AD-A76F-7D1ECA3F850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6" name="Retângulo de cantos arredondados 7">
              <a:extLst>
                <a:ext uri="{FF2B5EF4-FFF2-40B4-BE49-F238E27FC236}">
                  <a16:creationId xmlns:a16="http://schemas.microsoft.com/office/drawing/2014/main" id="{CF83FF4F-BFF0-4095-9434-F89E512F9487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38E13B0-0170-4B4C-9F01-5B52FB2CE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74051" y="1212260"/>
            <a:ext cx="5195899" cy="3524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3090D124-F001-462A-B071-FBFC4588C33D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 e Métodos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FE1FB43-BE3F-41B8-98D1-037C44E51910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3876444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Área de estudo: saneamento</a:t>
            </a:r>
          </a:p>
        </p:txBody>
      </p:sp>
    </p:spTree>
    <p:extLst>
      <p:ext uri="{BB962C8B-B14F-4D97-AF65-F5344CB8AC3E}">
        <p14:creationId xmlns:p14="http://schemas.microsoft.com/office/powerpoint/2010/main" val="2267925330"/>
      </p:ext>
    </p:extLst>
  </p:cSld>
  <p:clrMapOvr>
    <a:masterClrMapping/>
  </p:clrMapOvr>
  <p:transition advTm="51627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9F9A55-486B-4D70-9CC1-055E36C38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rgbClr val="F6D340"/>
                </a:solidFill>
              </a:rPr>
              <a:t>Area </a:t>
            </a:r>
            <a:r>
              <a:rPr lang="pt-BR" b="1" dirty="0" err="1">
                <a:solidFill>
                  <a:srgbClr val="F6D340"/>
                </a:solidFill>
              </a:rPr>
              <a:t>of</a:t>
            </a:r>
            <a:r>
              <a:rPr lang="pt-BR" b="1" dirty="0">
                <a:solidFill>
                  <a:srgbClr val="F6D340"/>
                </a:solidFill>
              </a:rPr>
              <a:t> </a:t>
            </a:r>
            <a:r>
              <a:rPr lang="pt-BR" b="1" dirty="0" err="1">
                <a:solidFill>
                  <a:srgbClr val="F6D340"/>
                </a:solidFill>
              </a:rPr>
              <a:t>Study</a:t>
            </a:r>
            <a:endParaRPr lang="pt-BR" b="1" dirty="0">
              <a:solidFill>
                <a:srgbClr val="F6D340"/>
              </a:solidFill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30B0219-357C-4CB7-A856-54C36E9B27B9}"/>
              </a:ext>
            </a:extLst>
          </p:cNvPr>
          <p:cNvGrpSpPr/>
          <p:nvPr/>
        </p:nvGrpSpPr>
        <p:grpSpPr>
          <a:xfrm>
            <a:off x="834915" y="1134159"/>
            <a:ext cx="7474169" cy="3615625"/>
            <a:chOff x="625477" y="1132497"/>
            <a:chExt cx="7386028" cy="361562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AD7A9B4-31EA-4F5E-8305-C4D81D8F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25477" y="1132497"/>
              <a:ext cx="4765941" cy="3615625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50B8102-12B5-4E85-93CA-11E5310EC5D8}"/>
                </a:ext>
              </a:extLst>
            </p:cNvPr>
            <p:cNvSpPr/>
            <p:nvPr/>
          </p:nvSpPr>
          <p:spPr>
            <a:xfrm>
              <a:off x="5510763" y="1564586"/>
              <a:ext cx="2500742" cy="64800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pt-BR" sz="1800" b="1" dirty="0">
                  <a:solidFill>
                    <a:srgbClr val="EBED9D"/>
                  </a:solidFill>
                  <a:latin typeface="+mj-lt"/>
                </a:rPr>
                <a:t>Comunidades Ribeirinhas</a:t>
              </a:r>
            </a:p>
            <a:p>
              <a:pPr algn="ctr">
                <a:buClr>
                  <a:schemeClr val="tx1"/>
                </a:buClr>
              </a:pPr>
              <a:endParaRPr lang="pt-BR" sz="1800" b="1" dirty="0">
                <a:solidFill>
                  <a:srgbClr val="EBED9D"/>
                </a:solidFill>
                <a:latin typeface="+mj-lt"/>
              </a:endParaRPr>
            </a:p>
          </p:txBody>
        </p:sp>
      </p:grpSp>
      <p:sp>
        <p:nvSpPr>
          <p:cNvPr id="20" name="Espaço Reservado para Número de Slide 3">
            <a:extLst>
              <a:ext uri="{FF2B5EF4-FFF2-40B4-BE49-F238E27FC236}">
                <a16:creationId xmlns:a16="http://schemas.microsoft.com/office/drawing/2014/main" id="{70D1BD3D-7D5B-4546-AD2D-62979023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24</a:t>
            </a:fld>
            <a:endParaRPr lang="pt-BR"/>
          </a:p>
        </p:txBody>
      </p:sp>
      <p:grpSp>
        <p:nvGrpSpPr>
          <p:cNvPr id="19" name="Grupo 3">
            <a:extLst>
              <a:ext uri="{FF2B5EF4-FFF2-40B4-BE49-F238E27FC236}">
                <a16:creationId xmlns:a16="http://schemas.microsoft.com/office/drawing/2014/main" id="{33CD3844-8570-4EA9-A6E4-474813668829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2" name="Retângulo de cantos arredondados 4">
              <a:extLst>
                <a:ext uri="{FF2B5EF4-FFF2-40B4-BE49-F238E27FC236}">
                  <a16:creationId xmlns:a16="http://schemas.microsoft.com/office/drawing/2014/main" id="{D9B57B82-FD7A-49C6-8B45-578665DC663D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4" name="Retângulo de cantos arredondados 5">
              <a:extLst>
                <a:ext uri="{FF2B5EF4-FFF2-40B4-BE49-F238E27FC236}">
                  <a16:creationId xmlns:a16="http://schemas.microsoft.com/office/drawing/2014/main" id="{56127E2E-DD46-4BB7-B243-BE08483F22C4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5" name="Retângulo de cantos arredondados 6">
              <a:extLst>
                <a:ext uri="{FF2B5EF4-FFF2-40B4-BE49-F238E27FC236}">
                  <a16:creationId xmlns:a16="http://schemas.microsoft.com/office/drawing/2014/main" id="{C43096E7-46C3-41AD-A76F-7D1ECA3F850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6" name="Retângulo de cantos arredondados 7">
              <a:extLst>
                <a:ext uri="{FF2B5EF4-FFF2-40B4-BE49-F238E27FC236}">
                  <a16:creationId xmlns:a16="http://schemas.microsoft.com/office/drawing/2014/main" id="{CF83FF4F-BFF0-4095-9434-F89E512F9487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1790A7-3705-4151-91E4-FD40160421EA}"/>
              </a:ext>
            </a:extLst>
          </p:cNvPr>
          <p:cNvSpPr txBox="1"/>
          <p:nvPr/>
        </p:nvSpPr>
        <p:spPr>
          <a:xfrm>
            <a:off x="6180193" y="2998347"/>
            <a:ext cx="1727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1">
                    <a:lumMod val="95000"/>
                  </a:schemeClr>
                </a:solidFill>
              </a:rPr>
              <a:t>Mobilidade,</a:t>
            </a:r>
          </a:p>
          <a:p>
            <a:pPr algn="ctr"/>
            <a:r>
              <a:rPr lang="pt-BR" sz="1800" dirty="0">
                <a:solidFill>
                  <a:schemeClr val="tx1">
                    <a:lumMod val="95000"/>
                  </a:schemeClr>
                </a:solidFill>
              </a:rPr>
              <a:t>Saneamento,</a:t>
            </a:r>
          </a:p>
          <a:p>
            <a:pPr algn="ctr"/>
            <a:r>
              <a:rPr lang="pt-BR" sz="1800" dirty="0">
                <a:solidFill>
                  <a:schemeClr val="tx1">
                    <a:lumMod val="95000"/>
                  </a:schemeClr>
                </a:solidFill>
              </a:rPr>
              <a:t>Educação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02386B5-D197-467C-ABC3-DCFA705A3562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7043792" y="2214248"/>
            <a:ext cx="1" cy="784099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>
            <a:extLst>
              <a:ext uri="{FF2B5EF4-FFF2-40B4-BE49-F238E27FC236}">
                <a16:creationId xmlns:a16="http://schemas.microsoft.com/office/drawing/2014/main" id="{75092BDF-90E2-4C93-8CC2-DF47503A41AE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 e Métodos</a:t>
            </a: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EB6DE8D8-48D5-421A-815D-FCFDB3EB88B8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3876444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Área de estudo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754D4A-3363-44B2-8614-142B6DCB2629}"/>
              </a:ext>
            </a:extLst>
          </p:cNvPr>
          <p:cNvSpPr txBox="1"/>
          <p:nvPr/>
        </p:nvSpPr>
        <p:spPr>
          <a:xfrm>
            <a:off x="821766" y="4477667"/>
            <a:ext cx="1111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2713BF"/>
                </a:solidFill>
              </a:rPr>
              <a:t>07/03/2020</a:t>
            </a:r>
          </a:p>
        </p:txBody>
      </p:sp>
    </p:spTree>
    <p:extLst>
      <p:ext uri="{BB962C8B-B14F-4D97-AF65-F5344CB8AC3E}">
        <p14:creationId xmlns:p14="http://schemas.microsoft.com/office/powerpoint/2010/main" val="954861200"/>
      </p:ext>
    </p:extLst>
  </p:cSld>
  <p:clrMapOvr>
    <a:masterClrMapping/>
  </p:clrMapOvr>
  <p:transition advTm="45312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AD88B1-7D58-4BD9-A6D1-65946C35B6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9415" y="1137699"/>
            <a:ext cx="7625170" cy="3616002"/>
          </a:xfrm>
          <a:prstGeom prst="rect">
            <a:avLst/>
          </a:prstGeom>
        </p:spPr>
      </p:pic>
      <p:grpSp>
        <p:nvGrpSpPr>
          <p:cNvPr id="17" name="Grupo 3">
            <a:extLst>
              <a:ext uri="{FF2B5EF4-FFF2-40B4-BE49-F238E27FC236}">
                <a16:creationId xmlns:a16="http://schemas.microsoft.com/office/drawing/2014/main" id="{C436AA73-1AE9-41B8-A3E6-D3E96FFBF7BA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036CF1C3-5A3C-46FA-B9C0-7360986F1E3F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D8C92AD-C849-42FA-BE35-9580C1E40E7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E5D4A01D-4990-4644-9F77-F4954722641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807EE397-4988-4648-A089-7E19B479311A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EF61927B-1CF5-40BB-92BA-F37564BE5F4F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</a:t>
            </a:r>
            <a:r>
              <a:rPr lang="pt-BR" sz="2800" dirty="0">
                <a:latin typeface="+mn-lt"/>
              </a:rPr>
              <a:t> e Métodos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8E53B7C8-C37B-4EF0-8D4E-685E3226B907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3876444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Fluxograma operacional</a:t>
            </a:r>
          </a:p>
        </p:txBody>
      </p:sp>
    </p:spTree>
    <p:extLst>
      <p:ext uri="{BB962C8B-B14F-4D97-AF65-F5344CB8AC3E}">
        <p14:creationId xmlns:p14="http://schemas.microsoft.com/office/powerpoint/2010/main" val="1521415323"/>
      </p:ext>
    </p:extLst>
  </p:cSld>
  <p:clrMapOvr>
    <a:masterClrMapping/>
  </p:clrMapOvr>
  <p:transition advTm="190529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26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BCE295C-7279-4B14-9FCF-C0BCFC5F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3871" y="1184547"/>
            <a:ext cx="8016259" cy="3401253"/>
          </a:xfrm>
          <a:prstGeom prst="rect">
            <a:avLst/>
          </a:prstGeom>
        </p:spPr>
      </p:pic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175AF8B-048E-44DA-9A17-6769CDFF5D74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3876444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Variáveis sociodemográficas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FD2F2DE-160F-44F1-84A1-9CCD77CCA4CF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</a:t>
            </a:r>
            <a:r>
              <a:rPr lang="pt-BR" sz="2800" dirty="0">
                <a:latin typeface="+mn-lt"/>
              </a:rPr>
              <a:t> e Métodos</a:t>
            </a:r>
          </a:p>
        </p:txBody>
      </p:sp>
    </p:spTree>
    <p:extLst>
      <p:ext uri="{BB962C8B-B14F-4D97-AF65-F5344CB8AC3E}">
        <p14:creationId xmlns:p14="http://schemas.microsoft.com/office/powerpoint/2010/main" val="3953404834"/>
      </p:ext>
    </p:extLst>
  </p:cSld>
  <p:clrMapOvr>
    <a:masterClrMapping/>
  </p:clrMapOvr>
  <p:transition advTm="44661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F0F16281-6A38-461A-B4D6-20C5446E3DDD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7697874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Variáveis ambientais detectáveis por sensoriamento remoto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84E0D8-C679-4127-BE23-E7DA3602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8368" y="1189807"/>
            <a:ext cx="6907263" cy="3510336"/>
          </a:xfrm>
          <a:prstGeom prst="rect">
            <a:avLst/>
          </a:prstGeom>
        </p:spPr>
      </p:pic>
      <p:grpSp>
        <p:nvGrpSpPr>
          <p:cNvPr id="17" name="Grupo 3">
            <a:extLst>
              <a:ext uri="{FF2B5EF4-FFF2-40B4-BE49-F238E27FC236}">
                <a16:creationId xmlns:a16="http://schemas.microsoft.com/office/drawing/2014/main" id="{F89A3534-4C85-4A0C-A00C-4F2AB849E0A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4FDCB88F-EBB5-441E-A947-AC2C5E4D403F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FAC64B4E-5C1C-49E5-AB50-C8F604B2F4A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98520CE8-04C6-4FC0-BB3C-D09B2AE0D91D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2B03AC8A-6CF3-4F3B-8920-9BAFA4889A19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ADD84E2E-8556-496C-9DEE-7E83EF2DE885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</a:t>
            </a:r>
            <a:r>
              <a:rPr lang="pt-BR" sz="2800" dirty="0">
                <a:latin typeface="+mn-lt"/>
              </a:rPr>
              <a:t> e Métodos</a:t>
            </a:r>
          </a:p>
        </p:txBody>
      </p:sp>
    </p:spTree>
    <p:extLst>
      <p:ext uri="{BB962C8B-B14F-4D97-AF65-F5344CB8AC3E}">
        <p14:creationId xmlns:p14="http://schemas.microsoft.com/office/powerpoint/2010/main" val="1359552077"/>
      </p:ext>
    </p:extLst>
  </p:cSld>
  <p:clrMapOvr>
    <a:masterClrMapping/>
  </p:clrMapOvr>
  <p:transition advTm="139091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28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83D6A115-5F13-4D66-B7AA-21D7E3D5DAB0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C92EC184-9931-48BD-B511-E3B689B129F2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B76DDD15-3C89-438C-A31E-C03CDA7573BE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2585F853-D235-4863-8492-23F109082AEE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A567FB1-4ADB-442D-952A-D9F2F7A38AC4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258BDB5-B692-40A8-A45F-A3CD24EC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011" y="1407914"/>
            <a:ext cx="8001979" cy="2937810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F049C14F-351A-4E52-BD89-6D2C9FC9E325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7823604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Variáveis extraídas da análise de probabilidade - </a:t>
            </a:r>
            <a:r>
              <a:rPr lang="pt-BR" sz="2000" b="1" dirty="0" err="1">
                <a:solidFill>
                  <a:srgbClr val="F6D340"/>
                </a:solidFill>
                <a:latin typeface="+mn-lt"/>
              </a:rPr>
              <a:t>PPFs</a:t>
            </a:r>
            <a:endParaRPr lang="pt-BR" sz="2000" b="1" dirty="0">
              <a:solidFill>
                <a:srgbClr val="F6D340"/>
              </a:solidFill>
              <a:latin typeface="+mn-lt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9E000FA-97A2-413F-AAC6-A845E04717F2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</a:t>
            </a:r>
            <a:r>
              <a:rPr lang="pt-BR" sz="2800" dirty="0">
                <a:latin typeface="+mn-lt"/>
              </a:rPr>
              <a:t> e Métodos</a:t>
            </a:r>
          </a:p>
        </p:txBody>
      </p:sp>
    </p:spTree>
    <p:extLst>
      <p:ext uri="{BB962C8B-B14F-4D97-AF65-F5344CB8AC3E}">
        <p14:creationId xmlns:p14="http://schemas.microsoft.com/office/powerpoint/2010/main" val="1994709273"/>
      </p:ext>
    </p:extLst>
  </p:cSld>
  <p:clrMapOvr>
    <a:masterClrMapping/>
  </p:clrMapOvr>
  <p:transition advTm="86411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29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83D6A115-5F13-4D66-B7AA-21D7E3D5DAB0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C92EC184-9931-48BD-B511-E3B689B129F2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B76DDD15-3C89-438C-A31E-C03CDA7573BE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2585F853-D235-4863-8492-23F109082AEE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A567FB1-4ADB-442D-952A-D9F2F7A38AC4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258BDB5-B692-40A8-A45F-A3CD24EC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011" y="1407914"/>
            <a:ext cx="8001979" cy="2937810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F049C14F-351A-4E52-BD89-6D2C9FC9E325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7823604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Variáveis extraídas da análise de probabilidade - </a:t>
            </a:r>
            <a:r>
              <a:rPr lang="pt-BR" sz="2000" b="1" dirty="0" err="1">
                <a:solidFill>
                  <a:srgbClr val="F6D340"/>
                </a:solidFill>
                <a:latin typeface="+mn-lt"/>
              </a:rPr>
              <a:t>PPFs</a:t>
            </a:r>
            <a:endParaRPr lang="pt-BR" sz="2000" b="1" dirty="0">
              <a:solidFill>
                <a:srgbClr val="F6D340"/>
              </a:solidFill>
              <a:latin typeface="+mn-lt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9E000FA-97A2-413F-AAC6-A845E04717F2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</a:t>
            </a:r>
            <a:r>
              <a:rPr lang="pt-BR" sz="2800" dirty="0">
                <a:latin typeface="+mn-lt"/>
              </a:rPr>
              <a:t> e Métodos</a:t>
            </a:r>
          </a:p>
        </p:txBody>
      </p:sp>
    </p:spTree>
    <p:extLst>
      <p:ext uri="{BB962C8B-B14F-4D97-AF65-F5344CB8AC3E}">
        <p14:creationId xmlns:p14="http://schemas.microsoft.com/office/powerpoint/2010/main" val="3704428053"/>
      </p:ext>
    </p:extLst>
  </p:cSld>
  <p:clrMapOvr>
    <a:masterClrMapping/>
  </p:clrMapOvr>
  <p:transition advTm="86411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87000"/>
          </a:schemeClr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body" idx="1"/>
          </p:nvPr>
        </p:nvSpPr>
        <p:spPr>
          <a:xfrm>
            <a:off x="1690255" y="1388450"/>
            <a:ext cx="5763491" cy="30426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3600" b="1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</a:rPr>
              <a:t>Saúde</a:t>
            </a:r>
          </a:p>
          <a:p>
            <a:pPr marL="0" indent="0">
              <a:buNone/>
            </a:pPr>
            <a:endParaRPr lang="pt-BR" sz="2000" b="1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pt-BR" sz="20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Saúde é um estado de bem-estar físico, mental e social do indivíduo, não se restringindo apenas a ausência de uma doença/enfermidade</a:t>
            </a:r>
          </a:p>
          <a:p>
            <a:pPr marL="0" indent="0">
              <a:buNone/>
            </a:pPr>
            <a:r>
              <a:rPr lang="pt-BR" sz="20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(WHO, 1946).</a:t>
            </a:r>
            <a:endParaRPr lang="pt-BR" sz="1100">
              <a:solidFill>
                <a:schemeClr val="tx1"/>
              </a:solidFill>
            </a:endParaRPr>
          </a:p>
        </p:txBody>
      </p:sp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  <p:transition advTm="25435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ED28F0F-F5CC-429C-A0CD-C46EFA955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>
                <a:latin typeface="+mj-lt"/>
              </a:rPr>
              <a:t>Análises gráficas:</a:t>
            </a:r>
          </a:p>
          <a:p>
            <a:pPr lvl="1"/>
            <a:r>
              <a:rPr lang="pt-BR" sz="2000" dirty="0">
                <a:latin typeface="+mj-lt"/>
              </a:rPr>
              <a:t>Mapas colorimétricos</a:t>
            </a:r>
          </a:p>
          <a:p>
            <a:pPr lvl="1"/>
            <a:r>
              <a:rPr lang="pt-BR" sz="2000" dirty="0">
                <a:latin typeface="+mj-lt"/>
              </a:rPr>
              <a:t>Box-</a:t>
            </a:r>
            <a:r>
              <a:rPr lang="pt-BR" sz="2000" dirty="0" err="1">
                <a:latin typeface="+mj-lt"/>
              </a:rPr>
              <a:t>plots</a:t>
            </a:r>
            <a:endParaRPr lang="pt-BR" sz="2000" dirty="0">
              <a:latin typeface="+mj-lt"/>
            </a:endParaRPr>
          </a:p>
          <a:p>
            <a:pPr marL="571500" lvl="1" indent="0">
              <a:buNone/>
            </a:pPr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Estatísticas utilizadas:</a:t>
            </a:r>
          </a:p>
          <a:p>
            <a:pPr lvl="1"/>
            <a:r>
              <a:rPr lang="pt-BR" sz="2000" dirty="0">
                <a:latin typeface="+mj-lt"/>
              </a:rPr>
              <a:t>Índice de Moran global (IMG) e local (LISA)</a:t>
            </a:r>
          </a:p>
          <a:p>
            <a:pPr lvl="1"/>
            <a:r>
              <a:rPr lang="pt-BR" sz="2000" dirty="0">
                <a:latin typeface="+mj-lt"/>
              </a:rPr>
              <a:t>Análise de escaneamento (via SatScan)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30</a:t>
            </a:fld>
            <a:endParaRPr lang="pt-BR"/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0A7A829C-4815-4126-AF28-B7555F5C3288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F4192BBA-958E-4FC7-8090-D4146F00654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0654C007-326C-4C71-9E5D-7C9279DD2ED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D0E65C55-0979-4F71-B29D-6E5E1C94E2F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058CCBF2-B72C-4377-B5DC-596D590AB4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175AF8B-048E-44DA-9A17-6769CDFF5D74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6886344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Análises de agrupamento espacial e espaço-temporal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FD2F2DE-160F-44F1-84A1-9CCD77CCA4CF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</a:t>
            </a:r>
            <a:r>
              <a:rPr lang="pt-BR" sz="2800" dirty="0">
                <a:latin typeface="+mn-lt"/>
              </a:rPr>
              <a:t> e Métodos</a:t>
            </a:r>
          </a:p>
        </p:txBody>
      </p:sp>
    </p:spTree>
    <p:extLst>
      <p:ext uri="{BB962C8B-B14F-4D97-AF65-F5344CB8AC3E}">
        <p14:creationId xmlns:p14="http://schemas.microsoft.com/office/powerpoint/2010/main" val="1971455733"/>
      </p:ext>
    </p:extLst>
  </p:cSld>
  <p:clrMapOvr>
    <a:masterClrMapping/>
  </p:clrMapOvr>
  <p:transition advTm="44661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31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756617" y="-469208"/>
            <a:ext cx="4679084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endParaRPr lang="pt-BR" b="1" dirty="0">
              <a:solidFill>
                <a:srgbClr val="F6D34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F0892-FEDC-4050-9F27-629B0C2F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6617" y="1222677"/>
            <a:ext cx="7630767" cy="3268947"/>
          </a:xfrm>
          <a:prstGeom prst="rect">
            <a:avLst/>
          </a:prstGeom>
        </p:spPr>
      </p:pic>
      <p:grpSp>
        <p:nvGrpSpPr>
          <p:cNvPr id="17" name="Grupo 3">
            <a:extLst>
              <a:ext uri="{FF2B5EF4-FFF2-40B4-BE49-F238E27FC236}">
                <a16:creationId xmlns:a16="http://schemas.microsoft.com/office/drawing/2014/main" id="{993DC522-691B-4A3B-B9C5-AE8A8795AA9C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31F771E7-D81C-4475-885B-0AAA4A8A14BE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1E6B4D05-C039-491C-9BE0-EBFC77C346A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87A22C18-42D6-4570-8B1C-648E2947F226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F4A4392D-21F8-46C1-869D-6FE953DE5A7D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DA915BB-8A4F-4539-993A-47AEE1BFA3FF}"/>
              </a:ext>
            </a:extLst>
          </p:cNvPr>
          <p:cNvSpPr txBox="1">
            <a:spLocks/>
          </p:cNvSpPr>
          <p:nvPr/>
        </p:nvSpPr>
        <p:spPr>
          <a:xfrm>
            <a:off x="451716" y="741349"/>
            <a:ext cx="4723966" cy="3461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2160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n-lt"/>
              </a:rPr>
              <a:t>Seleção dos modelos de regressão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0AD924A-9E83-4A0C-A30B-37CDE54060BB}"/>
              </a:ext>
            </a:extLst>
          </p:cNvPr>
          <p:cNvSpPr txBox="1">
            <a:spLocks/>
          </p:cNvSpPr>
          <p:nvPr/>
        </p:nvSpPr>
        <p:spPr>
          <a:xfrm>
            <a:off x="451716" y="347759"/>
            <a:ext cx="6728400" cy="443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sz="2800" dirty="0">
                <a:latin typeface="+mj-lt"/>
              </a:rPr>
              <a:t>Material</a:t>
            </a:r>
            <a:r>
              <a:rPr lang="pt-BR" sz="2800" dirty="0">
                <a:latin typeface="+mn-lt"/>
              </a:rPr>
              <a:t> e Métodos</a:t>
            </a:r>
          </a:p>
        </p:txBody>
      </p:sp>
    </p:spTree>
    <p:extLst>
      <p:ext uri="{BB962C8B-B14F-4D97-AF65-F5344CB8AC3E}">
        <p14:creationId xmlns:p14="http://schemas.microsoft.com/office/powerpoint/2010/main" val="4163061125"/>
      </p:ext>
    </p:extLst>
  </p:cSld>
  <p:clrMapOvr>
    <a:masterClrMapping/>
  </p:clrMapOvr>
  <p:transition advTm="100854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>
                <a:solidFill>
                  <a:srgbClr val="F6D340"/>
                </a:solidFill>
                <a:latin typeface="+mj-lt"/>
              </a:rPr>
              <a:t>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7850" y="1430148"/>
            <a:ext cx="6408000" cy="3033900"/>
          </a:xfrm>
        </p:spPr>
        <p:txBody>
          <a:bodyPr>
            <a:normAutofit fontScale="92500" lnSpcReduction="20000"/>
          </a:bodyPr>
          <a:lstStyle/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Caracterizar o perfil socioepidemiológico da hepatite-A na área de estudo para o período analisado (2008-2017).</a:t>
            </a:r>
            <a:endParaRPr lang="pt-BR" sz="1600" u="none" strike="noStrike" kern="0" spc="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Identificar os agrupamentos (</a:t>
            </a:r>
            <a:r>
              <a:rPr lang="pt-BR" sz="1600" i="1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clusters</a:t>
            </a:r>
            <a:r>
              <a:rPr lang="pt-BR" sz="1600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) espaciais e espaço-temporais de relevância à transmissão da hepatite-A.</a:t>
            </a:r>
          </a:p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Modelar a transmissão da hepatite-A com base em dados sociodemográficos e ambientais detectáveis por sensoriamento remoto.</a:t>
            </a:r>
            <a:endParaRPr lang="pt-BR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Google Shape;243;p17">
            <a:extLst>
              <a:ext uri="{FF2B5EF4-FFF2-40B4-BE49-F238E27FC236}">
                <a16:creationId xmlns:a16="http://schemas.microsoft.com/office/drawing/2014/main" id="{E6541AF5-4F65-4805-837E-B82242053B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grpSp>
        <p:nvGrpSpPr>
          <p:cNvPr id="4" name="Grupo 3"/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5" name="Retângulo de cantos arredondados 4"/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07773E17-7C4D-4F0F-BE99-9941B6A5D2AC}"/>
              </a:ext>
            </a:extLst>
          </p:cNvPr>
          <p:cNvSpPr/>
          <p:nvPr/>
        </p:nvSpPr>
        <p:spPr>
          <a:xfrm>
            <a:off x="1028700" y="1524000"/>
            <a:ext cx="6768000" cy="1615362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914919A-9B72-4553-A727-D34A0288E63A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3543489484"/>
      </p:ext>
    </p:extLst>
  </p:cSld>
  <p:clrMapOvr>
    <a:masterClrMapping/>
  </p:clrMapOvr>
  <p:transition advTm="7068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33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Cobertura vacinal contra hepatite-A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2" name="Grupo 3">
            <a:extLst>
              <a:ext uri="{FF2B5EF4-FFF2-40B4-BE49-F238E27FC236}">
                <a16:creationId xmlns:a16="http://schemas.microsoft.com/office/drawing/2014/main" id="{8838D3ED-D903-4F00-8ACE-029B5DE778D9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BC124B23-815A-4064-B86F-2EA3BD1A8773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2C3E9D14-59A9-47DD-A1CA-3E03E9B6CB60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645589B0-E412-43B3-81C9-D9C9356FCC39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7A29F500-456B-4B35-8A5A-70ACC0E0725C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F8D5EB4-89BB-4FDD-A0F2-7FEBD0A4B76F}"/>
              </a:ext>
            </a:extLst>
          </p:cNvPr>
          <p:cNvGrpSpPr/>
          <p:nvPr/>
        </p:nvGrpSpPr>
        <p:grpSpPr>
          <a:xfrm>
            <a:off x="1301177" y="1221941"/>
            <a:ext cx="6541646" cy="3363860"/>
            <a:chOff x="1301177" y="1221941"/>
            <a:chExt cx="6541646" cy="336386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6F84322-0F4F-4028-81A1-D11EAE33C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01178" y="1221941"/>
              <a:ext cx="6541645" cy="33638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6FFCBD6-B7DC-4428-93DC-D9C61705125B}"/>
                </a:ext>
              </a:extLst>
            </p:cNvPr>
            <p:cNvSpPr txBox="1"/>
            <p:nvPr/>
          </p:nvSpPr>
          <p:spPr>
            <a:xfrm>
              <a:off x="1301177" y="4212579"/>
              <a:ext cx="1008000" cy="369332"/>
            </a:xfrm>
            <a:prstGeom prst="rect">
              <a:avLst/>
            </a:prstGeom>
            <a:noFill/>
          </p:spPr>
          <p:txBody>
            <a:bodyPr wrap="square" lIns="0" rIns="36000">
              <a:spAutoFit/>
            </a:bodyPr>
            <a:lstStyle/>
            <a:p>
              <a:r>
                <a:rPr lang="pt-BR" sz="900" b="0" i="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Teste ANOVA</a:t>
              </a:r>
            </a:p>
            <a:p>
              <a:r>
                <a:rPr lang="pt-BR" sz="900" b="0" i="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p-valor = 0,0</a:t>
              </a:r>
              <a:endParaRPr lang="pt-BR" sz="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080801"/>
      </p:ext>
    </p:extLst>
  </p:cSld>
  <p:clrMapOvr>
    <a:masterClrMapping/>
  </p:clrMapOvr>
  <p:transition advTm="25965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34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5644285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Dados epidemiológicos – </a:t>
            </a:r>
            <a:r>
              <a:rPr lang="pt-BR" sz="2000" b="1" dirty="0" err="1">
                <a:solidFill>
                  <a:srgbClr val="F6D340"/>
                </a:solidFill>
                <a:latin typeface="+mj-lt"/>
              </a:rPr>
              <a:t>CNCs</a:t>
            </a:r>
            <a:r>
              <a:rPr lang="pt-BR" sz="2000" b="1" dirty="0">
                <a:solidFill>
                  <a:srgbClr val="F6D340"/>
                </a:solidFill>
                <a:latin typeface="+mj-lt"/>
              </a:rPr>
              <a:t> totais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8B46BBAF-9668-408E-818F-8A1C55E0BC1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9320D7AF-BF37-4A1F-81BB-7FEE0FAF411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68E8C9A1-F666-477F-BC7E-6BA6E13E30E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2B15D93F-9862-448D-8499-2ED115DAFC7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A22860B6-9529-43C7-AD07-FAD79D50F75C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0D55D995-C799-4AFD-88FC-CDA9769F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33389"/>
              </p:ext>
            </p:extLst>
          </p:nvPr>
        </p:nvGraphicFramePr>
        <p:xfrm>
          <a:off x="1597216" y="1316736"/>
          <a:ext cx="5949569" cy="3179146"/>
        </p:xfrm>
        <a:graphic>
          <a:graphicData uri="http://schemas.openxmlformats.org/drawingml/2006/table">
            <a:tbl>
              <a:tblPr firstRow="1" firstCol="1" bandRow="1">
                <a:tableStyleId>{C3FE8EC7-9DA0-4F01-B6AA-FF75471283F6}</a:tableStyleId>
              </a:tblPr>
              <a:tblGrid>
                <a:gridCol w="3101497">
                  <a:extLst>
                    <a:ext uri="{9D8B030D-6E8A-4147-A177-3AD203B41FA5}">
                      <a16:colId xmlns:a16="http://schemas.microsoft.com/office/drawing/2014/main" val="457104186"/>
                    </a:ext>
                  </a:extLst>
                </a:gridCol>
                <a:gridCol w="2848072">
                  <a:extLst>
                    <a:ext uri="{9D8B030D-6E8A-4147-A177-3AD203B41FA5}">
                      <a16:colId xmlns:a16="http://schemas.microsoft.com/office/drawing/2014/main" val="4286530350"/>
                    </a:ext>
                  </a:extLst>
                </a:gridCol>
              </a:tblGrid>
              <a:tr h="6549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800" b="1" dirty="0">
                          <a:solidFill>
                            <a:srgbClr val="FFC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Número de Casos Notificados Confirmados (</a:t>
                      </a:r>
                      <a:r>
                        <a:rPr lang="pt-BR" sz="1800" b="1" dirty="0" err="1">
                          <a:solidFill>
                            <a:srgbClr val="FFC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CNCs</a:t>
                      </a:r>
                      <a:r>
                        <a:rPr lang="pt-BR" sz="1800" b="1" dirty="0">
                          <a:solidFill>
                            <a:srgbClr val="FFC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 b="1" noProof="0" dirty="0">
                          <a:solidFill>
                            <a:srgbClr val="FFC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Frequência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9369196"/>
                  </a:ext>
                </a:extLst>
              </a:tr>
              <a:tr h="8327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2008-2017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Absoluta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2100387"/>
                  </a:ext>
                </a:extLst>
              </a:tr>
              <a:tr h="8327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Total de casos confirmados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4677608"/>
                  </a:ext>
                </a:extLst>
              </a:tr>
              <a:tr h="654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Total de casos replicados </a:t>
                      </a:r>
                      <a:endParaRPr lang="pt-B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 (1%)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9478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562895"/>
      </p:ext>
    </p:extLst>
  </p:cSld>
  <p:clrMapOvr>
    <a:masterClrMapping/>
  </p:clrMapOvr>
  <p:transition advTm="28370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35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5644285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Dados epidemiológicos – </a:t>
            </a:r>
            <a:r>
              <a:rPr lang="pt-BR" sz="2000" b="1" dirty="0" err="1">
                <a:solidFill>
                  <a:srgbClr val="F6D340"/>
                </a:solidFill>
                <a:latin typeface="+mj-lt"/>
              </a:rPr>
              <a:t>CNCs</a:t>
            </a:r>
            <a:r>
              <a:rPr lang="pt-BR" sz="2000" b="1" dirty="0">
                <a:solidFill>
                  <a:srgbClr val="F6D340"/>
                </a:solidFill>
                <a:latin typeface="+mj-lt"/>
              </a:rPr>
              <a:t> por zona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8B46BBAF-9668-408E-818F-8A1C55E0BC1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9320D7AF-BF37-4A1F-81BB-7FEE0FAF411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68E8C9A1-F666-477F-BC7E-6BA6E13E30E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2B15D93F-9862-448D-8499-2ED115DAFC7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A22860B6-9529-43C7-AD07-FAD79D50F75C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38C1DAD-1F04-4921-A5FC-574A95105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4394"/>
              </p:ext>
            </p:extLst>
          </p:nvPr>
        </p:nvGraphicFramePr>
        <p:xfrm>
          <a:off x="2173800" y="1458671"/>
          <a:ext cx="4796400" cy="2670812"/>
        </p:xfrm>
        <a:graphic>
          <a:graphicData uri="http://schemas.openxmlformats.org/drawingml/2006/table">
            <a:tbl>
              <a:tblPr>
                <a:tableStyleId>{C3FE8EC7-9DA0-4F01-B6AA-FF75471283F6}</a:tableStyleId>
              </a:tblPr>
              <a:tblGrid>
                <a:gridCol w="2672400">
                  <a:extLst>
                    <a:ext uri="{9D8B030D-6E8A-4147-A177-3AD203B41FA5}">
                      <a16:colId xmlns:a16="http://schemas.microsoft.com/office/drawing/2014/main" val="1235174466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1286598615"/>
                    </a:ext>
                  </a:extLst>
                </a:gridCol>
              </a:tblGrid>
              <a:tr h="654812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Zona</a:t>
                      </a:r>
                      <a:endParaRPr lang="pt-B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Frequência</a:t>
                      </a:r>
                      <a:endParaRPr lang="pt-B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08164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Urbana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3718 (68%)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396482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Rural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1613 (29%)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89316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solidFill>
                            <a:schemeClr val="tx1"/>
                          </a:solidFill>
                          <a:effectLst/>
                        </a:rPr>
                        <a:t>Periurbana</a:t>
                      </a:r>
                      <a:endParaRPr lang="pt-BR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25 (0,45%)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5257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>
                          <a:solidFill>
                            <a:schemeClr val="tx1"/>
                          </a:solidFill>
                          <a:effectLst/>
                        </a:rPr>
                        <a:t>Ignorado</a:t>
                      </a:r>
                      <a:endParaRPr lang="pt-BR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 (0,1%)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046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030017"/>
      </p:ext>
    </p:extLst>
  </p:cSld>
  <p:clrMapOvr>
    <a:masterClrMapping/>
  </p:clrMapOvr>
  <p:transition advTm="43268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36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6368185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Dados epidemiológicos – </a:t>
            </a:r>
            <a:r>
              <a:rPr lang="pt-BR" sz="2000" b="1" dirty="0" err="1">
                <a:solidFill>
                  <a:srgbClr val="F6D340"/>
                </a:solidFill>
                <a:latin typeface="+mj-lt"/>
              </a:rPr>
              <a:t>CNCs</a:t>
            </a:r>
            <a:r>
              <a:rPr lang="pt-BR" sz="2000" b="1" dirty="0">
                <a:solidFill>
                  <a:srgbClr val="F6D340"/>
                </a:solidFill>
                <a:latin typeface="+mj-lt"/>
              </a:rPr>
              <a:t> por forma clínica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8B46BBAF-9668-408E-818F-8A1C55E0BC1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9320D7AF-BF37-4A1F-81BB-7FEE0FAF4119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68E8C9A1-F666-477F-BC7E-6BA6E13E30E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2B15D93F-9862-448D-8499-2ED115DAFC78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A22860B6-9529-43C7-AD07-FAD79D50F75C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8D424B2-1E8A-4708-A4CE-51586F2E8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157661"/>
              </p:ext>
            </p:extLst>
          </p:nvPr>
        </p:nvGraphicFramePr>
        <p:xfrm>
          <a:off x="1634063" y="1410600"/>
          <a:ext cx="5875875" cy="3175200"/>
        </p:xfrm>
        <a:graphic>
          <a:graphicData uri="http://schemas.openxmlformats.org/drawingml/2006/table">
            <a:tbl>
              <a:tblPr>
                <a:tableStyleId>{C3FE8EC7-9DA0-4F01-B6AA-FF75471283F6}</a:tableStyleId>
              </a:tblPr>
              <a:tblGrid>
                <a:gridCol w="4183875">
                  <a:extLst>
                    <a:ext uri="{9D8B030D-6E8A-4147-A177-3AD203B41FA5}">
                      <a16:colId xmlns:a16="http://schemas.microsoft.com/office/drawing/2014/main" val="149573975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565018696"/>
                    </a:ext>
                  </a:extLst>
                </a:gridCol>
              </a:tblGrid>
              <a:tr h="6552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u="none" strike="noStrike" dirty="0">
                          <a:solidFill>
                            <a:srgbClr val="FFC000"/>
                          </a:solidFill>
                          <a:effectLst/>
                          <a:latin typeface="+mj-lt"/>
                        </a:rPr>
                        <a:t>Forma Clínica</a:t>
                      </a:r>
                      <a:endParaRPr lang="pt-BR" sz="2000" b="1" i="0" u="none" strike="noStrike" dirty="0">
                        <a:solidFill>
                          <a:srgbClr val="FFC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solidFill>
                            <a:srgbClr val="FFC000"/>
                          </a:solidFill>
                          <a:effectLst/>
                          <a:latin typeface="+mj-lt"/>
                        </a:rPr>
                        <a:t>Total</a:t>
                      </a:r>
                      <a:endParaRPr lang="pt-BR" sz="2000" b="1" i="0" u="none" strike="noStrike" dirty="0">
                        <a:solidFill>
                          <a:srgbClr val="FFC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47198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Aguda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5212 (97%)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186596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Não Informado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178 (3,3%</a:t>
                      </a:r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323134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Crônica/assintomático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55 (1%)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9411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Inconclusivo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51 (1%</a:t>
                      </a:r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9359553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Fulminante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0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 (0,1%</a:t>
                      </a:r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1926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403968"/>
      </p:ext>
    </p:extLst>
  </p:cSld>
  <p:clrMapOvr>
    <a:masterClrMapping/>
  </p:clrMapOvr>
  <p:transition advTm="19561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37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Dados epidemiológicos – </a:t>
            </a:r>
            <a:r>
              <a:rPr lang="pt-BR" sz="2000" b="1" dirty="0" err="1">
                <a:solidFill>
                  <a:srgbClr val="F6D340"/>
                </a:solidFill>
                <a:latin typeface="+mj-lt"/>
              </a:rPr>
              <a:t>CNCs</a:t>
            </a:r>
            <a:r>
              <a:rPr lang="pt-BR" sz="2000" b="1" dirty="0">
                <a:solidFill>
                  <a:srgbClr val="F6D340"/>
                </a:solidFill>
                <a:latin typeface="+mj-lt"/>
              </a:rPr>
              <a:t> por etnia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AE67E80A-26C1-4BB2-A420-42FC7B400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255260"/>
              </p:ext>
            </p:extLst>
          </p:nvPr>
        </p:nvGraphicFramePr>
        <p:xfrm>
          <a:off x="812799" y="1451429"/>
          <a:ext cx="7561943" cy="3134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upo 3">
            <a:extLst>
              <a:ext uri="{FF2B5EF4-FFF2-40B4-BE49-F238E27FC236}">
                <a16:creationId xmlns:a16="http://schemas.microsoft.com/office/drawing/2014/main" id="{48980E3D-2C8C-47FB-8B99-F583CE5D0985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EFED6F02-C493-44EC-9876-D09B54AEC496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C8FA7224-FCE7-42B1-9A49-822D9BBB74DD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7C5AFB5F-43CB-45AA-A686-CD8B30EDAA64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751C431B-A33F-48FC-9B0E-87ABC692F3F7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818390"/>
      </p:ext>
    </p:extLst>
  </p:cSld>
  <p:clrMapOvr>
    <a:masterClrMapping/>
  </p:clrMapOvr>
  <p:transition advTm="37719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38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Dados epidemiológicos – </a:t>
            </a:r>
            <a:r>
              <a:rPr lang="pt-BR" sz="2000" b="1" dirty="0" err="1">
                <a:solidFill>
                  <a:srgbClr val="F6D340"/>
                </a:solidFill>
                <a:latin typeface="+mj-lt"/>
              </a:rPr>
              <a:t>CNCs</a:t>
            </a:r>
            <a:r>
              <a:rPr lang="pt-BR" sz="2000" b="1" dirty="0">
                <a:solidFill>
                  <a:srgbClr val="F6D340"/>
                </a:solidFill>
                <a:latin typeface="+mj-lt"/>
              </a:rPr>
              <a:t> por faixa etária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7" name="Grupo 3">
            <a:extLst>
              <a:ext uri="{FF2B5EF4-FFF2-40B4-BE49-F238E27FC236}">
                <a16:creationId xmlns:a16="http://schemas.microsoft.com/office/drawing/2014/main" id="{47BB50D2-347D-4171-9099-1EAD1FB859DF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8" name="Retângulo de cantos arredondados 4">
              <a:extLst>
                <a:ext uri="{FF2B5EF4-FFF2-40B4-BE49-F238E27FC236}">
                  <a16:creationId xmlns:a16="http://schemas.microsoft.com/office/drawing/2014/main" id="{DA1E0FA8-8969-440E-8F0F-DD801D6A78C8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9" name="Retângulo de cantos arredondados 5">
              <a:extLst>
                <a:ext uri="{FF2B5EF4-FFF2-40B4-BE49-F238E27FC236}">
                  <a16:creationId xmlns:a16="http://schemas.microsoft.com/office/drawing/2014/main" id="{35D679D3-0DA4-4414-939C-AFC3DA9AAA83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82EA7E9F-1044-476E-BBBB-5BED195272E1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1" name="Retângulo de cantos arredondados 7">
              <a:extLst>
                <a:ext uri="{FF2B5EF4-FFF2-40B4-BE49-F238E27FC236}">
                  <a16:creationId xmlns:a16="http://schemas.microsoft.com/office/drawing/2014/main" id="{735767BF-EE4D-4440-A657-3CF71AFA8793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D24D60D1-A3B8-4708-AC33-61B05578E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172997"/>
              </p:ext>
            </p:extLst>
          </p:nvPr>
        </p:nvGraphicFramePr>
        <p:xfrm>
          <a:off x="696686" y="1349829"/>
          <a:ext cx="7750629" cy="3235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9462085"/>
      </p:ext>
    </p:extLst>
  </p:cSld>
  <p:clrMapOvr>
    <a:masterClrMapping/>
  </p:clrMapOvr>
  <p:transition advTm="50415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39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496D45B-3548-482C-896B-383A643FC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" t="2608" r="4984"/>
          <a:stretch/>
        </p:blipFill>
        <p:spPr bwMode="auto">
          <a:xfrm>
            <a:off x="2828925" y="900000"/>
            <a:ext cx="5172075" cy="3816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" name="Grupo 3">
            <a:extLst>
              <a:ext uri="{FF2B5EF4-FFF2-40B4-BE49-F238E27FC236}">
                <a16:creationId xmlns:a16="http://schemas.microsoft.com/office/drawing/2014/main" id="{934DF327-EC20-4763-B5DD-CABD2333B2DF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87513920-231B-4B5C-9B33-81F2E39C5EB5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62CCAF98-299D-428C-8007-8CE47AE739D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BD8778A7-0606-4A33-86F7-B1C533219910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C27B57A9-BF5A-4CD4-8E1E-1AA7B558C420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DC5D57E3-E096-4ECD-A2E3-A6EA924D5FCA}"/>
              </a:ext>
            </a:extLst>
          </p:cNvPr>
          <p:cNvSpPr txBox="1">
            <a:spLocks/>
          </p:cNvSpPr>
          <p:nvPr/>
        </p:nvSpPr>
        <p:spPr>
          <a:xfrm>
            <a:off x="274841" y="2449031"/>
            <a:ext cx="2120034" cy="5967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sz="1800" dirty="0">
                <a:solidFill>
                  <a:srgbClr val="F6D340"/>
                </a:solidFill>
                <a:latin typeface="+mj-lt"/>
              </a:rPr>
              <a:t>Faixa etária</a:t>
            </a:r>
          </a:p>
          <a:p>
            <a:pPr marL="114300" indent="0" algn="ctr">
              <a:buNone/>
            </a:pPr>
            <a:r>
              <a:rPr lang="pt-BR" sz="1800" dirty="0">
                <a:solidFill>
                  <a:srgbClr val="F6D340"/>
                </a:solidFill>
                <a:latin typeface="+mj-lt"/>
              </a:rPr>
              <a:t>predominante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1B119099-C4FC-44C0-9856-06E8A43D4770}"/>
              </a:ext>
            </a:extLst>
          </p:cNvPr>
          <p:cNvSpPr txBox="1">
            <a:spLocks/>
          </p:cNvSpPr>
          <p:nvPr/>
        </p:nvSpPr>
        <p:spPr>
          <a:xfrm>
            <a:off x="274841" y="774862"/>
            <a:ext cx="2120034" cy="91423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sz="1800" b="1" dirty="0">
                <a:solidFill>
                  <a:srgbClr val="F6D340"/>
                </a:solidFill>
                <a:latin typeface="+mj-lt"/>
              </a:rPr>
              <a:t>Dados epidemiológicos (</a:t>
            </a:r>
            <a:r>
              <a:rPr lang="pt-BR" sz="1800" b="1" dirty="0" err="1">
                <a:solidFill>
                  <a:srgbClr val="F6D340"/>
                </a:solidFill>
                <a:latin typeface="+mj-lt"/>
              </a:rPr>
              <a:t>CNCs</a:t>
            </a:r>
            <a:r>
              <a:rPr lang="pt-BR" sz="1800" b="1" dirty="0">
                <a:solidFill>
                  <a:srgbClr val="F6D340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632481"/>
      </p:ext>
    </p:extLst>
  </p:cSld>
  <p:clrMapOvr>
    <a:masterClrMapping/>
  </p:clrMapOvr>
  <p:transition advTm="51065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504"/>
              </a:spcBef>
              <a:spcAft>
                <a:spcPts val="900"/>
              </a:spcAft>
            </a:pPr>
            <a:r>
              <a:rPr lang="pt-BR" sz="20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Definição</a:t>
            </a:r>
          </a:p>
          <a:p>
            <a:pPr>
              <a:lnSpc>
                <a:spcPct val="110000"/>
              </a:lnSpc>
              <a:spcBef>
                <a:spcPts val="504"/>
              </a:spcBef>
              <a:spcAft>
                <a:spcPts val="900"/>
              </a:spcAft>
            </a:pPr>
            <a:r>
              <a:rPr lang="pt-BR" sz="20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Virulência</a:t>
            </a:r>
          </a:p>
          <a:p>
            <a:pPr>
              <a:lnSpc>
                <a:spcPct val="110000"/>
              </a:lnSpc>
              <a:spcBef>
                <a:spcPts val="504"/>
              </a:spcBef>
              <a:spcAft>
                <a:spcPts val="900"/>
              </a:spcAft>
            </a:pPr>
            <a:r>
              <a:rPr lang="pt-BR" sz="20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Patogênese</a:t>
            </a:r>
          </a:p>
          <a:p>
            <a:pPr>
              <a:lnSpc>
                <a:spcPct val="110000"/>
              </a:lnSpc>
              <a:spcBef>
                <a:spcPts val="504"/>
              </a:spcBef>
              <a:spcAft>
                <a:spcPts val="900"/>
              </a:spcAft>
            </a:pPr>
            <a:r>
              <a:rPr lang="pt-BR" sz="20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Epidemiologia</a:t>
            </a:r>
          </a:p>
        </p:txBody>
      </p:sp>
      <p:sp>
        <p:nvSpPr>
          <p:cNvPr id="12" name="Google Shape;243;p17">
            <a:extLst>
              <a:ext uri="{FF2B5EF4-FFF2-40B4-BE49-F238E27FC236}">
                <a16:creationId xmlns:a16="http://schemas.microsoft.com/office/drawing/2014/main" id="{E6541AF5-4F65-4805-837E-B82242053B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4" name="Grupo 3"/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5" name="Retângulo de cantos arredondados 4"/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942CB8C-CF9C-4819-9A29-B54E8033E82F}"/>
              </a:ext>
            </a:extLst>
          </p:cNvPr>
          <p:cNvSpPr txBox="1"/>
          <p:nvPr/>
        </p:nvSpPr>
        <p:spPr>
          <a:xfrm>
            <a:off x="4447578" y="3653065"/>
            <a:ext cx="3528021" cy="288803"/>
          </a:xfrm>
          <a:prstGeom prst="rect">
            <a:avLst/>
          </a:prstGeom>
          <a:solidFill>
            <a:srgbClr val="CACACA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pt-BR" sz="1000" dirty="0" err="1">
                <a:solidFill>
                  <a:schemeClr val="tx1">
                    <a:lumMod val="50000"/>
                  </a:schemeClr>
                </a:solidFill>
              </a:rPr>
              <a:t>Surgeon</a:t>
            </a:r>
            <a:r>
              <a:rPr lang="pt-BR" sz="1000" dirty="0">
                <a:solidFill>
                  <a:schemeClr val="tx1">
                    <a:lumMod val="50000"/>
                  </a:schemeClr>
                </a:solidFill>
              </a:rPr>
              <a:t> (2021) - adaptado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E7FB088-CA64-43C2-9B6E-7252B039A4A6}"/>
              </a:ext>
            </a:extLst>
          </p:cNvPr>
          <p:cNvGrpSpPr/>
          <p:nvPr/>
        </p:nvGrpSpPr>
        <p:grpSpPr>
          <a:xfrm>
            <a:off x="4447577" y="1051045"/>
            <a:ext cx="3528513" cy="2974854"/>
            <a:chOff x="4447577" y="1051045"/>
            <a:chExt cx="3528513" cy="297485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7306CC53-C8A6-4107-9ABD-8849264C40F6}"/>
                </a:ext>
              </a:extLst>
            </p:cNvPr>
            <p:cNvGrpSpPr/>
            <p:nvPr/>
          </p:nvGrpSpPr>
          <p:grpSpPr>
            <a:xfrm>
              <a:off x="4447577" y="1051045"/>
              <a:ext cx="3528513" cy="2974854"/>
              <a:chOff x="4447577" y="1051045"/>
              <a:chExt cx="3528513" cy="2974854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6F6A25BF-C8A5-40F6-908B-91AF43DF34D0}"/>
                  </a:ext>
                </a:extLst>
              </p:cNvPr>
              <p:cNvGrpSpPr/>
              <p:nvPr/>
            </p:nvGrpSpPr>
            <p:grpSpPr>
              <a:xfrm>
                <a:off x="4447577" y="1051045"/>
                <a:ext cx="3528022" cy="2974854"/>
                <a:chOff x="4447577" y="1051045"/>
                <a:chExt cx="3528022" cy="2974854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:a16="http://schemas.microsoft.com/office/drawing/2014/main" id="{2B3C97A6-D1EE-4C86-A28A-81DF3C78CB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68000"/>
                          </a14:imgEffect>
                        </a14:imgLayer>
                      </a14:imgProps>
                    </a:ext>
                  </a:extLst>
                </a:blip>
                <a:srcRect t="1" b="-13959"/>
                <a:stretch/>
              </p:blipFill>
              <p:spPr>
                <a:xfrm>
                  <a:off x="4447578" y="1051050"/>
                  <a:ext cx="3528021" cy="2974849"/>
                </a:xfrm>
                <a:prstGeom prst="rect">
                  <a:avLst/>
                </a:prstGeom>
              </p:spPr>
            </p:pic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562616F6-E8AD-4347-9DFE-46FD4CD3ADAB}"/>
                    </a:ext>
                  </a:extLst>
                </p:cNvPr>
                <p:cNvSpPr txBox="1"/>
                <p:nvPr/>
              </p:nvSpPr>
              <p:spPr>
                <a:xfrm>
                  <a:off x="4447577" y="1051048"/>
                  <a:ext cx="936000" cy="288803"/>
                </a:xfrm>
                <a:prstGeom prst="rect">
                  <a:avLst/>
                </a:prstGeom>
                <a:solidFill>
                  <a:srgbClr val="CACACA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Saudável</a:t>
                  </a:r>
                </a:p>
              </p:txBody>
            </p:sp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8D17C1A2-A85C-4C09-BD99-9625F0FD445C}"/>
                    </a:ext>
                  </a:extLst>
                </p:cNvPr>
                <p:cNvSpPr/>
                <p:nvPr/>
              </p:nvSpPr>
              <p:spPr>
                <a:xfrm>
                  <a:off x="7032195" y="1144304"/>
                  <a:ext cx="217710" cy="195544"/>
                </a:xfrm>
                <a:prstGeom prst="rect">
                  <a:avLst/>
                </a:prstGeom>
                <a:solidFill>
                  <a:srgbClr val="FEFE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52F3B4BA-D232-4E7C-89EA-7AEECD21EB46}"/>
                    </a:ext>
                  </a:extLst>
                </p:cNvPr>
                <p:cNvSpPr txBox="1"/>
                <p:nvPr/>
              </p:nvSpPr>
              <p:spPr>
                <a:xfrm>
                  <a:off x="7174564" y="1051045"/>
                  <a:ext cx="792001" cy="288803"/>
                </a:xfrm>
                <a:prstGeom prst="rect">
                  <a:avLst/>
                </a:prstGeom>
                <a:solidFill>
                  <a:srgbClr val="CACACA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pt-BR" dirty="0"/>
                    <a:t>Ictérico</a:t>
                  </a:r>
                </a:p>
              </p:txBody>
            </p:sp>
          </p:grp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B5AF483-B2A2-44EA-BFDD-92D4EB94CBC1}"/>
                  </a:ext>
                </a:extLst>
              </p:cNvPr>
              <p:cNvSpPr txBox="1"/>
              <p:nvPr/>
            </p:nvSpPr>
            <p:spPr>
              <a:xfrm>
                <a:off x="7108395" y="2305050"/>
                <a:ext cx="828000" cy="216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rIns="0" rtlCol="0">
                <a:spAutoFit/>
              </a:bodyPr>
              <a:lstStyle/>
              <a:p>
                <a:r>
                  <a:rPr lang="pt-BR" sz="900" dirty="0">
                    <a:solidFill>
                      <a:schemeClr val="bg1"/>
                    </a:solidFill>
                  </a:rPr>
                  <a:t>Pele amarelada</a:t>
                </a:r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1A4B97D0-4B9A-44D5-BE83-64E922BAD502}"/>
                  </a:ext>
                </a:extLst>
              </p:cNvPr>
              <p:cNvSpPr/>
              <p:nvPr/>
            </p:nvSpPr>
            <p:spPr>
              <a:xfrm>
                <a:off x="7184089" y="1847849"/>
                <a:ext cx="792001" cy="39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7395033-16C4-4E7D-BDDF-EFF72696F135}"/>
                </a:ext>
              </a:extLst>
            </p:cNvPr>
            <p:cNvSpPr txBox="1"/>
            <p:nvPr/>
          </p:nvSpPr>
          <p:spPr>
            <a:xfrm>
              <a:off x="7184089" y="1822169"/>
              <a:ext cx="68400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pt-BR" sz="900" dirty="0">
                  <a:solidFill>
                    <a:schemeClr val="bg1"/>
                  </a:solidFill>
                </a:rPr>
                <a:t>Olho</a:t>
              </a:r>
            </a:p>
            <a:p>
              <a:pPr algn="ctr"/>
              <a:r>
                <a:rPr lang="pt-BR" sz="900" dirty="0">
                  <a:solidFill>
                    <a:schemeClr val="bg1"/>
                  </a:solidFill>
                </a:rPr>
                <a:t>amarelado</a:t>
              </a: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15CDA81-EC8A-45F7-9A1E-A8050B83B760}"/>
              </a:ext>
            </a:extLst>
          </p:cNvPr>
          <p:cNvSpPr txBox="1"/>
          <p:nvPr/>
        </p:nvSpPr>
        <p:spPr>
          <a:xfrm>
            <a:off x="4447087" y="2051134"/>
            <a:ext cx="523050" cy="507831"/>
          </a:xfrm>
          <a:prstGeom prst="rect">
            <a:avLst/>
          </a:prstGeom>
          <a:solidFill>
            <a:schemeClr val="tx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Pele em condição saudável</a:t>
            </a:r>
          </a:p>
        </p:txBody>
      </p:sp>
    </p:spTree>
  </p:cSld>
  <p:clrMapOvr>
    <a:masterClrMapping/>
  </p:clrMapOvr>
  <p:transition advTm="41839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40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19F50A1-8DB0-4EB4-B8DD-5669A7466F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07800" y="1174678"/>
            <a:ext cx="6728400" cy="3584744"/>
            <a:chOff x="1077856" y="1096810"/>
            <a:chExt cx="80314" cy="43828"/>
          </a:xfrm>
        </p:grpSpPr>
        <p:pic>
          <p:nvPicPr>
            <p:cNvPr id="13" name="Picture 26">
              <a:extLst>
                <a:ext uri="{FF2B5EF4-FFF2-40B4-BE49-F238E27FC236}">
                  <a16:creationId xmlns:a16="http://schemas.microsoft.com/office/drawing/2014/main" id="{41FAB935-58E5-4812-9026-EA75D439E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7856" y="1096810"/>
              <a:ext cx="80314" cy="43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dk1">
                      <a:lumMod val="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dk1">
                        <a:lumMod val="0"/>
                        <a:lumOff val="0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28">
              <a:extLst>
                <a:ext uri="{FF2B5EF4-FFF2-40B4-BE49-F238E27FC236}">
                  <a16:creationId xmlns:a16="http://schemas.microsoft.com/office/drawing/2014/main" id="{07881795-6DF4-44DC-BE81-D26B818EC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976" t="30827" r="15878" b="14180"/>
            <a:stretch>
              <a:fillRect/>
            </a:stretch>
          </p:blipFill>
          <p:spPr bwMode="auto">
            <a:xfrm>
              <a:off x="1088996" y="1098607"/>
              <a:ext cx="25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dk1">
                      <a:lumMod val="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dk1">
                        <a:lumMod val="0"/>
                        <a:lumOff val="0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2" name="Picture 29">
              <a:extLst>
                <a:ext uri="{FF2B5EF4-FFF2-40B4-BE49-F238E27FC236}">
                  <a16:creationId xmlns:a16="http://schemas.microsoft.com/office/drawing/2014/main" id="{A74B8A6A-1501-4B94-B305-5651FCB77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976" t="30827" r="15878" b="14180"/>
            <a:stretch>
              <a:fillRect/>
            </a:stretch>
          </p:blipFill>
          <p:spPr bwMode="auto">
            <a:xfrm>
              <a:off x="1089013" y="1100991"/>
              <a:ext cx="25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dk1">
                      <a:lumMod val="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dk1">
                        <a:lumMod val="0"/>
                        <a:lumOff val="0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3" name="Picture 30">
              <a:extLst>
                <a:ext uri="{FF2B5EF4-FFF2-40B4-BE49-F238E27FC236}">
                  <a16:creationId xmlns:a16="http://schemas.microsoft.com/office/drawing/2014/main" id="{0B384220-2496-4A04-890D-5ADAC96E8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976" t="30827" r="15878" b="14180"/>
            <a:stretch>
              <a:fillRect/>
            </a:stretch>
          </p:blipFill>
          <p:spPr bwMode="auto">
            <a:xfrm>
              <a:off x="1089002" y="1103461"/>
              <a:ext cx="25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dk1">
                      <a:lumMod val="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dk1">
                        <a:lumMod val="0"/>
                        <a:lumOff val="0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66CB0505-B53D-44FD-B2A2-2F4AD93C7D74}"/>
              </a:ext>
            </a:extLst>
          </p:cNvPr>
          <p:cNvSpPr txBox="1">
            <a:spLocks/>
          </p:cNvSpPr>
          <p:nvPr/>
        </p:nvSpPr>
        <p:spPr>
          <a:xfrm>
            <a:off x="451715" y="730964"/>
            <a:ext cx="7750629" cy="8839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Distribuição espacial: </a:t>
            </a:r>
            <a:r>
              <a:rPr lang="pt-BR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Incidência </a:t>
            </a:r>
            <a:r>
              <a:rPr lang="pt-BR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(x 100</a:t>
            </a:r>
            <a:r>
              <a:rPr lang="pt-BR" sz="1400" baseline="30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mil hab.) </a:t>
            </a:r>
            <a:endParaRPr lang="pt-BR" sz="2000" b="1" dirty="0">
              <a:solidFill>
                <a:srgbClr val="F6D340"/>
              </a:solidFill>
              <a:latin typeface="+mj-lt"/>
            </a:endParaRPr>
          </a:p>
        </p:txBody>
      </p:sp>
      <p:grpSp>
        <p:nvGrpSpPr>
          <p:cNvPr id="25" name="Grupo 3">
            <a:extLst>
              <a:ext uri="{FF2B5EF4-FFF2-40B4-BE49-F238E27FC236}">
                <a16:creationId xmlns:a16="http://schemas.microsoft.com/office/drawing/2014/main" id="{8F84E572-F026-4D1A-B18B-F0989DB988BF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6" name="Retângulo de cantos arredondados 4">
              <a:extLst>
                <a:ext uri="{FF2B5EF4-FFF2-40B4-BE49-F238E27FC236}">
                  <a16:creationId xmlns:a16="http://schemas.microsoft.com/office/drawing/2014/main" id="{38605DEB-1D06-486B-81D1-AABC76FF639D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7" name="Retângulo de cantos arredondados 5">
              <a:extLst>
                <a:ext uri="{FF2B5EF4-FFF2-40B4-BE49-F238E27FC236}">
                  <a16:creationId xmlns:a16="http://schemas.microsoft.com/office/drawing/2014/main" id="{8146E1DF-A278-48A6-8E7A-391F7F81348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8" name="Retângulo de cantos arredondados 6">
              <a:extLst>
                <a:ext uri="{FF2B5EF4-FFF2-40B4-BE49-F238E27FC236}">
                  <a16:creationId xmlns:a16="http://schemas.microsoft.com/office/drawing/2014/main" id="{583D4AA2-EF53-445B-B453-90647C3E89DA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9" name="Retângulo de cantos arredondados 7">
              <a:extLst>
                <a:ext uri="{FF2B5EF4-FFF2-40B4-BE49-F238E27FC236}">
                  <a16:creationId xmlns:a16="http://schemas.microsoft.com/office/drawing/2014/main" id="{2EF7680D-E0F3-45A9-AB94-24E78141A5D5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82707"/>
      </p:ext>
    </p:extLst>
  </p:cSld>
  <p:clrMapOvr>
    <a:masterClrMapping/>
  </p:clrMapOvr>
  <p:transition advTm="44754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41</a:t>
            </a:fld>
            <a:endParaRPr lang="pt-BR"/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E276B3B8-6531-4296-8074-7F03DB7F424F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55F87A5F-DB5A-40DF-A2C2-B14BBC7C5B82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930A9C45-1FAC-4266-8578-43016BA9F61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C44A6CFD-4E21-4ED5-9BFF-9ABD8CB1CDA9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DEE6AFEA-56A7-4E0B-871F-6157A6D6B685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537659" y="2383736"/>
            <a:ext cx="1690715" cy="85751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sz="1800" dirty="0">
                <a:solidFill>
                  <a:srgbClr val="F6D340"/>
                </a:solidFill>
                <a:latin typeface="+mj-lt"/>
              </a:rPr>
              <a:t>Dependência espacial (LISA)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E7A2F9F-FA82-4950-BB18-5D6F3AFA52CC}"/>
              </a:ext>
            </a:extLst>
          </p:cNvPr>
          <p:cNvGrpSpPr>
            <a:grpSpLocks noChangeAspect="1"/>
          </p:cNvGrpSpPr>
          <p:nvPr/>
        </p:nvGrpSpPr>
        <p:grpSpPr>
          <a:xfrm>
            <a:off x="2385229" y="825190"/>
            <a:ext cx="5852935" cy="3924000"/>
            <a:chOff x="2385228" y="825190"/>
            <a:chExt cx="5866006" cy="3932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8AEDA6B-AB7A-4C46-AF2C-3D5446707B5A}"/>
                </a:ext>
              </a:extLst>
            </p:cNvPr>
            <p:cNvSpPr/>
            <p:nvPr/>
          </p:nvSpPr>
          <p:spPr>
            <a:xfrm>
              <a:off x="2385228" y="825190"/>
              <a:ext cx="5866006" cy="2764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6BFB936-EBF2-4A23-B34C-0A1EA51BB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74" t="6029" r="1006"/>
            <a:stretch/>
          </p:blipFill>
          <p:spPr bwMode="auto">
            <a:xfrm>
              <a:off x="2385229" y="1101609"/>
              <a:ext cx="5866005" cy="365634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9A27279-6426-4CCC-A5CD-92A41B3F5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3038" y="857523"/>
              <a:ext cx="3170387" cy="254007"/>
            </a:xfrm>
            <a:prstGeom prst="rect">
              <a:avLst/>
            </a:prstGeom>
          </p:spPr>
        </p:pic>
      </p:grp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26914D74-E982-4265-AE16-DCAD6E482080}"/>
              </a:ext>
            </a:extLst>
          </p:cNvPr>
          <p:cNvSpPr txBox="1">
            <a:spLocks/>
          </p:cNvSpPr>
          <p:nvPr/>
        </p:nvSpPr>
        <p:spPr>
          <a:xfrm>
            <a:off x="274841" y="774862"/>
            <a:ext cx="2120034" cy="91423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sz="1800" b="1" dirty="0">
                <a:solidFill>
                  <a:srgbClr val="F6D340"/>
                </a:solidFill>
                <a:latin typeface="+mj-lt"/>
              </a:rPr>
              <a:t>Dados epidemiológicos (</a:t>
            </a:r>
            <a:r>
              <a:rPr lang="pt-BR" sz="1800" b="1" dirty="0" err="1">
                <a:solidFill>
                  <a:srgbClr val="F6D340"/>
                </a:solidFill>
                <a:latin typeface="+mj-lt"/>
              </a:rPr>
              <a:t>CNCs</a:t>
            </a:r>
            <a:r>
              <a:rPr lang="pt-BR" sz="1800" b="1" dirty="0">
                <a:solidFill>
                  <a:srgbClr val="F6D340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4535949"/>
      </p:ext>
    </p:extLst>
  </p:cSld>
  <p:clrMapOvr>
    <a:masterClrMapping/>
  </p:clrMapOvr>
  <p:transition advTm="37238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42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62014" y="2401200"/>
            <a:ext cx="2161971" cy="8543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sz="1800" dirty="0">
                <a:solidFill>
                  <a:srgbClr val="F6D340"/>
                </a:solidFill>
                <a:latin typeface="+mj-lt"/>
              </a:rPr>
              <a:t>Dependência </a:t>
            </a:r>
          </a:p>
          <a:p>
            <a:pPr marL="114300" indent="0" algn="ctr">
              <a:buNone/>
            </a:pPr>
            <a:r>
              <a:rPr lang="pt-BR" sz="1800" dirty="0">
                <a:solidFill>
                  <a:srgbClr val="F6D340"/>
                </a:solidFill>
                <a:latin typeface="+mj-lt"/>
              </a:rPr>
              <a:t>espaço-temporal</a:t>
            </a:r>
          </a:p>
          <a:p>
            <a:pPr marL="114300" indent="0" algn="ctr">
              <a:buNone/>
            </a:pPr>
            <a:r>
              <a:rPr lang="pt-BR" sz="1800" dirty="0">
                <a:solidFill>
                  <a:srgbClr val="F6D340"/>
                </a:solidFill>
                <a:latin typeface="+mj-lt"/>
              </a:rPr>
              <a:t>(SatScan)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A96DB2-F39A-422D-A1D0-463ED4182A06}"/>
              </a:ext>
            </a:extLst>
          </p:cNvPr>
          <p:cNvGrpSpPr>
            <a:grpSpLocks noChangeAspect="1"/>
          </p:cNvGrpSpPr>
          <p:nvPr/>
        </p:nvGrpSpPr>
        <p:grpSpPr>
          <a:xfrm>
            <a:off x="2386800" y="861068"/>
            <a:ext cx="5801615" cy="3887333"/>
            <a:chOff x="1523999" y="1213869"/>
            <a:chExt cx="5184787" cy="347403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9CA6215-E4C6-4E45-991E-2CF33E09C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01" t="13136" r="6222" b="2350"/>
            <a:stretch/>
          </p:blipFill>
          <p:spPr bwMode="auto">
            <a:xfrm>
              <a:off x="1523999" y="1213869"/>
              <a:ext cx="5184787" cy="347403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1C180897-B8D0-440D-B28D-42293AEBB1A2}"/>
                </a:ext>
              </a:extLst>
            </p:cNvPr>
            <p:cNvSpPr txBox="1"/>
            <p:nvPr/>
          </p:nvSpPr>
          <p:spPr>
            <a:xfrm>
              <a:off x="2039015" y="3659120"/>
              <a:ext cx="100012" cy="95917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pt-BR" sz="700" dirty="0"/>
                <a:t>1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472B652-6730-4B60-8A15-022C6CE44671}"/>
                </a:ext>
              </a:extLst>
            </p:cNvPr>
            <p:cNvSpPr txBox="1"/>
            <p:nvPr/>
          </p:nvSpPr>
          <p:spPr>
            <a:xfrm>
              <a:off x="2039015" y="3831728"/>
              <a:ext cx="100012" cy="95917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pt-BR" sz="700" dirty="0"/>
                <a:t>2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37168B3-5D1C-40D7-9D6A-27966A9EFFBA}"/>
                </a:ext>
              </a:extLst>
            </p:cNvPr>
            <p:cNvSpPr txBox="1"/>
            <p:nvPr/>
          </p:nvSpPr>
          <p:spPr>
            <a:xfrm>
              <a:off x="2039015" y="3984207"/>
              <a:ext cx="100012" cy="95917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pt-BR" sz="700" dirty="0"/>
                <a:t>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271A610-17D5-4143-A225-E19B276D4F8E}"/>
                </a:ext>
              </a:extLst>
            </p:cNvPr>
            <p:cNvSpPr txBox="1"/>
            <p:nvPr/>
          </p:nvSpPr>
          <p:spPr>
            <a:xfrm>
              <a:off x="2039015" y="4156814"/>
              <a:ext cx="100012" cy="95917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pt-BR" sz="700" dirty="0"/>
                <a:t>4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17DC1A1-176D-4C77-98A2-CED72303E609}"/>
                </a:ext>
              </a:extLst>
            </p:cNvPr>
            <p:cNvSpPr txBox="1"/>
            <p:nvPr/>
          </p:nvSpPr>
          <p:spPr>
            <a:xfrm>
              <a:off x="2039015" y="4329421"/>
              <a:ext cx="100012" cy="95917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pt-BR" sz="700" dirty="0"/>
                <a:t>5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C46505B5-1965-4CBD-8514-C464549E9844}"/>
                </a:ext>
              </a:extLst>
            </p:cNvPr>
            <p:cNvSpPr txBox="1"/>
            <p:nvPr/>
          </p:nvSpPr>
          <p:spPr>
            <a:xfrm>
              <a:off x="2039015" y="4487162"/>
              <a:ext cx="100012" cy="95917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6">
                  <a:lumMod val="25000"/>
                </a:schemeClr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pt-BR" sz="700" dirty="0"/>
                <a:t>6</a:t>
              </a:r>
            </a:p>
          </p:txBody>
        </p:sp>
      </p:grpSp>
      <p:grpSp>
        <p:nvGrpSpPr>
          <p:cNvPr id="30" name="Grupo 3">
            <a:extLst>
              <a:ext uri="{FF2B5EF4-FFF2-40B4-BE49-F238E27FC236}">
                <a16:creationId xmlns:a16="http://schemas.microsoft.com/office/drawing/2014/main" id="{476BD2AF-AD6F-4558-9BCE-7083D770149F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31" name="Retângulo de cantos arredondados 4">
              <a:extLst>
                <a:ext uri="{FF2B5EF4-FFF2-40B4-BE49-F238E27FC236}">
                  <a16:creationId xmlns:a16="http://schemas.microsoft.com/office/drawing/2014/main" id="{24EE4FD1-38B8-40FB-A942-DB0854FDA155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32" name="Retângulo de cantos arredondados 5">
              <a:extLst>
                <a:ext uri="{FF2B5EF4-FFF2-40B4-BE49-F238E27FC236}">
                  <a16:creationId xmlns:a16="http://schemas.microsoft.com/office/drawing/2014/main" id="{F59C61AD-3A25-41C9-A98D-41E4A308FBC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33" name="Retângulo de cantos arredondados 6">
              <a:extLst>
                <a:ext uri="{FF2B5EF4-FFF2-40B4-BE49-F238E27FC236}">
                  <a16:creationId xmlns:a16="http://schemas.microsoft.com/office/drawing/2014/main" id="{744C72C9-173A-4960-9281-00B9A8AE3B9A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34" name="Retângulo de cantos arredondados 7">
              <a:extLst>
                <a:ext uri="{FF2B5EF4-FFF2-40B4-BE49-F238E27FC236}">
                  <a16:creationId xmlns:a16="http://schemas.microsoft.com/office/drawing/2014/main" id="{EB60C3C1-E514-4456-ADB3-A97B7C0550AE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A5CC538-C02C-48E6-B157-7E3EA9F7CCF8}"/>
              </a:ext>
            </a:extLst>
          </p:cNvPr>
          <p:cNvSpPr txBox="1">
            <a:spLocks/>
          </p:cNvSpPr>
          <p:nvPr/>
        </p:nvSpPr>
        <p:spPr>
          <a:xfrm>
            <a:off x="274841" y="774862"/>
            <a:ext cx="2120034" cy="91423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sz="1800" b="1" dirty="0">
                <a:solidFill>
                  <a:srgbClr val="F6D340"/>
                </a:solidFill>
                <a:latin typeface="+mj-lt"/>
              </a:rPr>
              <a:t>Dados epidemiológicos (</a:t>
            </a:r>
            <a:r>
              <a:rPr lang="pt-BR" sz="1800" b="1" dirty="0" err="1">
                <a:solidFill>
                  <a:srgbClr val="F6D340"/>
                </a:solidFill>
                <a:latin typeface="+mj-lt"/>
              </a:rPr>
              <a:t>CNCs</a:t>
            </a:r>
            <a:r>
              <a:rPr lang="pt-BR" sz="1800" b="1" dirty="0">
                <a:solidFill>
                  <a:srgbClr val="F6D340"/>
                </a:solidFill>
                <a:latin typeface="+mj-lt"/>
              </a:rPr>
              <a:t>)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426C859-E156-4462-B4CD-E8C8D348F3BB}"/>
              </a:ext>
            </a:extLst>
          </p:cNvPr>
          <p:cNvGrpSpPr/>
          <p:nvPr/>
        </p:nvGrpSpPr>
        <p:grpSpPr>
          <a:xfrm>
            <a:off x="3425372" y="522514"/>
            <a:ext cx="4185200" cy="348017"/>
            <a:chOff x="3425372" y="522514"/>
            <a:chExt cx="4185200" cy="34801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29760BC-B7E0-49BC-9AF0-ECC237DE41A2}"/>
                </a:ext>
              </a:extLst>
            </p:cNvPr>
            <p:cNvSpPr txBox="1"/>
            <p:nvPr/>
          </p:nvSpPr>
          <p:spPr>
            <a:xfrm>
              <a:off x="3425372" y="522514"/>
              <a:ext cx="118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rgbClr val="FFC91D"/>
                  </a:solidFill>
                </a:rPr>
                <a:t>2008-2014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6E47E23-28C3-4D1B-BECF-9A71DDCBD021}"/>
                </a:ext>
              </a:extLst>
            </p:cNvPr>
            <p:cNvSpPr txBox="1"/>
            <p:nvPr/>
          </p:nvSpPr>
          <p:spPr>
            <a:xfrm>
              <a:off x="6422572" y="531977"/>
              <a:ext cx="118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rgbClr val="FFC91D"/>
                  </a:solidFill>
                </a:rPr>
                <a:t>2015-2017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000232"/>
      </p:ext>
    </p:extLst>
  </p:cSld>
  <p:clrMapOvr>
    <a:masterClrMapping/>
  </p:clrMapOvr>
  <p:transition advTm="72791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9E5C3E7-39E7-4210-8A1B-76EC3FA8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Publicação: Artigo</a:t>
            </a:r>
            <a:r>
              <a:rPr lang="pt-BR" dirty="0"/>
              <a:t> 1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DEFEE1-05CC-4D7F-928A-0C7FEEBB8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43</a:t>
            </a:fld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3728932-D4EE-4D3A-858A-5A0D00BD356F}"/>
              </a:ext>
            </a:extLst>
          </p:cNvPr>
          <p:cNvGrpSpPr/>
          <p:nvPr/>
        </p:nvGrpSpPr>
        <p:grpSpPr>
          <a:xfrm>
            <a:off x="900288" y="1689833"/>
            <a:ext cx="7222629" cy="2598161"/>
            <a:chOff x="900288" y="1689833"/>
            <a:chExt cx="7222629" cy="259816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3673AD6A-E556-456E-A8E5-7D2BAF87C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39369"/>
            <a:stretch/>
          </p:blipFill>
          <p:spPr>
            <a:xfrm>
              <a:off x="900288" y="1689833"/>
              <a:ext cx="7222629" cy="2598161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12F8965B-D171-4853-B698-5EEB40935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288" y="1689833"/>
              <a:ext cx="3656013" cy="842801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5F90385-AD6C-4325-8DD9-B6BED4CBCBDD}"/>
                </a:ext>
              </a:extLst>
            </p:cNvPr>
            <p:cNvSpPr txBox="1"/>
            <p:nvPr/>
          </p:nvSpPr>
          <p:spPr>
            <a:xfrm>
              <a:off x="5979444" y="1689833"/>
              <a:ext cx="21240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pt-BR" b="1" dirty="0">
                  <a:solidFill>
                    <a:schemeClr val="tx1">
                      <a:lumMod val="65000"/>
                    </a:schemeClr>
                  </a:solidFill>
                  <a:latin typeface="+mj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(no prelo</a:t>
              </a:r>
              <a:r>
                <a:rPr lang="pt-BR" b="1" dirty="0">
                  <a:solidFill>
                    <a:schemeClr val="tx1">
                      <a:lumMod val="65000"/>
                    </a:schemeClr>
                  </a:solidFill>
                  <a:latin typeface="+mj-lt"/>
                </a:rPr>
                <a:t>)</a:t>
              </a:r>
              <a:endParaRPr lang="pt-BR" dirty="0">
                <a:solidFill>
                  <a:schemeClr val="tx1">
                    <a:lumMod val="6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295862"/>
      </p:ext>
    </p:extLst>
  </p:cSld>
  <p:clrMapOvr>
    <a:masterClrMapping/>
  </p:clrMapOvr>
  <p:transition advTm="11480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>
                <a:solidFill>
                  <a:srgbClr val="F6D340"/>
                </a:solidFill>
                <a:latin typeface="+mj-lt"/>
              </a:rPr>
              <a:t>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7850" y="1430148"/>
            <a:ext cx="6408000" cy="3033900"/>
          </a:xfrm>
        </p:spPr>
        <p:txBody>
          <a:bodyPr>
            <a:normAutofit fontScale="92500" lnSpcReduction="20000"/>
          </a:bodyPr>
          <a:lstStyle/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u="none" strike="noStrike" kern="0" spc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Caracterizar o perfil socioepidemiológico da hepatite-A na área de estudo para o período analisado (2008-2017).</a:t>
            </a:r>
            <a:endParaRPr lang="pt-BR" sz="1600" u="none" strike="noStrike" kern="0" spc="0" dirty="0">
              <a:solidFill>
                <a:schemeClr val="tx1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u="none" strike="noStrike" kern="0" spc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Identificar os agrupamentos (</a:t>
            </a:r>
            <a:r>
              <a:rPr lang="pt-BR" sz="1600" i="1" u="none" strike="noStrike" kern="0" spc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clusters</a:t>
            </a:r>
            <a:r>
              <a:rPr lang="pt-BR" sz="1600" u="none" strike="noStrike" kern="0" spc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) espaciais e espaço-temporais de relevância à transmissão da hepatite-A.</a:t>
            </a:r>
          </a:p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Modelar a transmissão da hepatite-A com base em dados sociodemográficos e ambientais detectáveis por sensoriamento remoto.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Google Shape;243;p17">
            <a:extLst>
              <a:ext uri="{FF2B5EF4-FFF2-40B4-BE49-F238E27FC236}">
                <a16:creationId xmlns:a16="http://schemas.microsoft.com/office/drawing/2014/main" id="{E6541AF5-4F65-4805-837E-B82242053B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EE073D-70E4-4033-AD49-3DAAEE9469A1}"/>
              </a:ext>
            </a:extLst>
          </p:cNvPr>
          <p:cNvSpPr/>
          <p:nvPr/>
        </p:nvSpPr>
        <p:spPr>
          <a:xfrm flipV="1">
            <a:off x="1028700" y="3337304"/>
            <a:ext cx="6768000" cy="984248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F5BC92F-E646-4E05-8752-346EF2262D8F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p:grpSp>
        <p:nvGrpSpPr>
          <p:cNvPr id="14" name="Grupo 3">
            <a:extLst>
              <a:ext uri="{FF2B5EF4-FFF2-40B4-BE49-F238E27FC236}">
                <a16:creationId xmlns:a16="http://schemas.microsoft.com/office/drawing/2014/main" id="{25D051AE-5DB6-4CB6-869D-0830FDEED1B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5" name="Retângulo de cantos arredondados 4">
              <a:extLst>
                <a:ext uri="{FF2B5EF4-FFF2-40B4-BE49-F238E27FC236}">
                  <a16:creationId xmlns:a16="http://schemas.microsoft.com/office/drawing/2014/main" id="{E33C6C28-A7B1-4AC5-B7FE-185495C447FF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7" name="Retângulo de cantos arredondados 5">
              <a:extLst>
                <a:ext uri="{FF2B5EF4-FFF2-40B4-BE49-F238E27FC236}">
                  <a16:creationId xmlns:a16="http://schemas.microsoft.com/office/drawing/2014/main" id="{C9EBAFF1-F8AB-47FF-900C-5AFE993866D6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8" name="Retângulo de cantos arredondados 6">
              <a:extLst>
                <a:ext uri="{FF2B5EF4-FFF2-40B4-BE49-F238E27FC236}">
                  <a16:creationId xmlns:a16="http://schemas.microsoft.com/office/drawing/2014/main" id="{2D658E72-4D13-4897-BFAF-8A2C09F1021D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9" name="Retângulo de cantos arredondados 7">
              <a:extLst>
                <a:ext uri="{FF2B5EF4-FFF2-40B4-BE49-F238E27FC236}">
                  <a16:creationId xmlns:a16="http://schemas.microsoft.com/office/drawing/2014/main" id="{67C52CDE-2330-416C-A5E4-4D1801554D13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580569"/>
      </p:ext>
    </p:extLst>
  </p:cSld>
  <p:clrMapOvr>
    <a:masterClrMapping/>
  </p:clrMapOvr>
  <p:transition advTm="8113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45</a:t>
            </a:fld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5A788B6-45D1-40A3-87BD-9D978EBC1D22}"/>
              </a:ext>
            </a:extLst>
          </p:cNvPr>
          <p:cNvSpPr txBox="1">
            <a:spLocks/>
          </p:cNvSpPr>
          <p:nvPr/>
        </p:nvSpPr>
        <p:spPr>
          <a:xfrm>
            <a:off x="451716" y="730964"/>
            <a:ext cx="4336184" cy="415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None/>
            </a:pPr>
            <a:r>
              <a:rPr lang="pt-BR" sz="2000" b="1" dirty="0">
                <a:solidFill>
                  <a:srgbClr val="F6D340"/>
                </a:solidFill>
                <a:latin typeface="+mj-lt"/>
              </a:rPr>
              <a:t>Ajuste dos modelos de regressão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Resultados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10C56D38-83DC-42B6-8E9C-C7B36E8A89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8583265"/>
                  </p:ext>
                </p:extLst>
              </p:nvPr>
            </p:nvGraphicFramePr>
            <p:xfrm>
              <a:off x="768600" y="1518536"/>
              <a:ext cx="7595999" cy="2756422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870425">
                      <a:extLst>
                        <a:ext uri="{9D8B030D-6E8A-4147-A177-3AD203B41FA5}">
                          <a16:colId xmlns:a16="http://schemas.microsoft.com/office/drawing/2014/main" val="4113579205"/>
                        </a:ext>
                      </a:extLst>
                    </a:gridCol>
                    <a:gridCol w="840419">
                      <a:extLst>
                        <a:ext uri="{9D8B030D-6E8A-4147-A177-3AD203B41FA5}">
                          <a16:colId xmlns:a16="http://schemas.microsoft.com/office/drawing/2014/main" val="2403213496"/>
                        </a:ext>
                      </a:extLst>
                    </a:gridCol>
                    <a:gridCol w="748389">
                      <a:extLst>
                        <a:ext uri="{9D8B030D-6E8A-4147-A177-3AD203B41FA5}">
                          <a16:colId xmlns:a16="http://schemas.microsoft.com/office/drawing/2014/main" val="2684074675"/>
                        </a:ext>
                      </a:extLst>
                    </a:gridCol>
                    <a:gridCol w="1127414">
                      <a:extLst>
                        <a:ext uri="{9D8B030D-6E8A-4147-A177-3AD203B41FA5}">
                          <a16:colId xmlns:a16="http://schemas.microsoft.com/office/drawing/2014/main" val="2012650793"/>
                        </a:ext>
                      </a:extLst>
                    </a:gridCol>
                    <a:gridCol w="1710593">
                      <a:extLst>
                        <a:ext uri="{9D8B030D-6E8A-4147-A177-3AD203B41FA5}">
                          <a16:colId xmlns:a16="http://schemas.microsoft.com/office/drawing/2014/main" val="1217257766"/>
                        </a:ext>
                      </a:extLst>
                    </a:gridCol>
                    <a:gridCol w="1223554">
                      <a:extLst>
                        <a:ext uri="{9D8B030D-6E8A-4147-A177-3AD203B41FA5}">
                          <a16:colId xmlns:a16="http://schemas.microsoft.com/office/drawing/2014/main" val="2669662562"/>
                        </a:ext>
                      </a:extLst>
                    </a:gridCol>
                    <a:gridCol w="1075205">
                      <a:extLst>
                        <a:ext uri="{9D8B030D-6E8A-4147-A177-3AD203B41FA5}">
                          <a16:colId xmlns:a16="http://schemas.microsoft.com/office/drawing/2014/main" val="4258378967"/>
                        </a:ext>
                      </a:extLst>
                    </a:gridCol>
                  </a:tblGrid>
                  <a:tr h="881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>
                              <a:solidFill>
                                <a:srgbClr val="E2AA3A"/>
                              </a:solidFill>
                              <a:effectLst/>
                            </a:rPr>
                            <a:t>Modelo</a:t>
                          </a:r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1" i="1" smtClean="0">
                                    <a:solidFill>
                                      <a:srgbClr val="E2AA3A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𝐑𝐌𝐒𝐄</m:t>
                                </m:r>
                              </m:oMath>
                            </m:oMathPara>
                          </a14:m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1" i="1" smtClean="0">
                                        <a:solidFill>
                                          <a:srgbClr val="E2AA3A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1" i="1">
                                        <a:solidFill>
                                          <a:srgbClr val="E2AA3A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</m:t>
                                    </m:r>
                                  </m:e>
                                  <m:sup>
                                    <m:r>
                                      <a:rPr lang="pt-BR" sz="1400" b="1" i="1">
                                        <a:solidFill>
                                          <a:srgbClr val="E2AA3A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400" b="1" i="1" smtClean="0">
                                      <a:solidFill>
                                        <a:srgbClr val="E2AA3A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1" i="1">
                                      <a:solidFill>
                                        <a:srgbClr val="E2AA3A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pt-BR" sz="1400" b="1" i="1">
                                      <a:solidFill>
                                        <a:srgbClr val="E2AA3A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sz="14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 ajustado</a:t>
                          </a:r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Log-Verossimilhança</a:t>
                          </a:r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Desvio</a:t>
                          </a:r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b="1" i="1" smtClean="0">
                                        <a:solidFill>
                                          <a:srgbClr val="E2AA3A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1" i="1">
                                        <a:solidFill>
                                          <a:srgbClr val="E2AA3A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𝛘</m:t>
                                    </m:r>
                                  </m:e>
                                  <m:sup>
                                    <m:r>
                                      <a:rPr lang="pt-BR" sz="1400" b="1" i="1">
                                        <a:solidFill>
                                          <a:srgbClr val="E2AA3A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20088794"/>
                      </a:ext>
                    </a:extLst>
                  </a:tr>
                  <a:tr h="408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GLM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 – Poisson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11,31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-3,40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0,33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  <m:r>
                                      <a:rPr lang="pt-BR" sz="1400" b="0" i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27∗10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400" b="0" i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27∗10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sz="1400" b="0" i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78∗10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97114541"/>
                      </a:ext>
                    </a:extLst>
                  </a:tr>
                  <a:tr h="408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GLM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 – NB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168,48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0,01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0,32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pt-BR" sz="1400" b="0" i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87∗10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sz="1400" b="0" i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86∗10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pt-BR" sz="1400" b="0" i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39∗10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32333777"/>
                      </a:ext>
                    </a:extLst>
                  </a:tr>
                  <a:tr h="255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MPL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0,10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-249,37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15892191"/>
                      </a:ext>
                    </a:extLst>
                  </a:tr>
                  <a:tr h="255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GB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0,09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0,13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54189459"/>
                      </a:ext>
                    </a:extLst>
                  </a:tr>
                  <a:tr h="255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DT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0,00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-6,06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01275454"/>
                      </a:ext>
                    </a:extLst>
                  </a:tr>
                  <a:tr h="255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HGB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2,36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0,95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14464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10C56D38-83DC-42B6-8E9C-C7B36E8A89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8583265"/>
                  </p:ext>
                </p:extLst>
              </p:nvPr>
            </p:nvGraphicFramePr>
            <p:xfrm>
              <a:off x="768600" y="1518536"/>
              <a:ext cx="7595999" cy="2756422"/>
            </p:xfrm>
            <a:graphic>
              <a:graphicData uri="http://schemas.openxmlformats.org/drawingml/2006/table">
                <a:tbl>
                  <a:tblPr firstRow="1" firstCol="1" bandRow="1">
                    <a:tableStyleId>{C3FE8EC7-9DA0-4F01-B6AA-FF75471283F6}</a:tableStyleId>
                  </a:tblPr>
                  <a:tblGrid>
                    <a:gridCol w="870425">
                      <a:extLst>
                        <a:ext uri="{9D8B030D-6E8A-4147-A177-3AD203B41FA5}">
                          <a16:colId xmlns:a16="http://schemas.microsoft.com/office/drawing/2014/main" val="4113579205"/>
                        </a:ext>
                      </a:extLst>
                    </a:gridCol>
                    <a:gridCol w="840419">
                      <a:extLst>
                        <a:ext uri="{9D8B030D-6E8A-4147-A177-3AD203B41FA5}">
                          <a16:colId xmlns:a16="http://schemas.microsoft.com/office/drawing/2014/main" val="2403213496"/>
                        </a:ext>
                      </a:extLst>
                    </a:gridCol>
                    <a:gridCol w="748389">
                      <a:extLst>
                        <a:ext uri="{9D8B030D-6E8A-4147-A177-3AD203B41FA5}">
                          <a16:colId xmlns:a16="http://schemas.microsoft.com/office/drawing/2014/main" val="2684074675"/>
                        </a:ext>
                      </a:extLst>
                    </a:gridCol>
                    <a:gridCol w="1127414">
                      <a:extLst>
                        <a:ext uri="{9D8B030D-6E8A-4147-A177-3AD203B41FA5}">
                          <a16:colId xmlns:a16="http://schemas.microsoft.com/office/drawing/2014/main" val="2012650793"/>
                        </a:ext>
                      </a:extLst>
                    </a:gridCol>
                    <a:gridCol w="1710593">
                      <a:extLst>
                        <a:ext uri="{9D8B030D-6E8A-4147-A177-3AD203B41FA5}">
                          <a16:colId xmlns:a16="http://schemas.microsoft.com/office/drawing/2014/main" val="1217257766"/>
                        </a:ext>
                      </a:extLst>
                    </a:gridCol>
                    <a:gridCol w="1223554">
                      <a:extLst>
                        <a:ext uri="{9D8B030D-6E8A-4147-A177-3AD203B41FA5}">
                          <a16:colId xmlns:a16="http://schemas.microsoft.com/office/drawing/2014/main" val="2669662562"/>
                        </a:ext>
                      </a:extLst>
                    </a:gridCol>
                    <a:gridCol w="1075205">
                      <a:extLst>
                        <a:ext uri="{9D8B030D-6E8A-4147-A177-3AD203B41FA5}">
                          <a16:colId xmlns:a16="http://schemas.microsoft.com/office/drawing/2014/main" val="4258378967"/>
                        </a:ext>
                      </a:extLst>
                    </a:gridCol>
                  </a:tblGrid>
                  <a:tr h="881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>
                              <a:solidFill>
                                <a:srgbClr val="E2AA3A"/>
                              </a:solidFill>
                              <a:effectLst/>
                            </a:rPr>
                            <a:t>Modelo</a:t>
                          </a:r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04348" t="-690" r="-700725" b="-22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9268" t="-690" r="-686179" b="-22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18919" t="-690" r="-356216" b="-22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Log-Verossimilhança</a:t>
                          </a:r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b="1" dirty="0">
                              <a:solidFill>
                                <a:srgbClr val="E2AA3A"/>
                              </a:solidFill>
                              <a:effectLst/>
                            </a:rPr>
                            <a:t>Desvio</a:t>
                          </a:r>
                          <a:endParaRPr lang="pt-BR" sz="1400" b="1" dirty="0">
                            <a:solidFill>
                              <a:srgbClr val="E2AA3A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5085" t="-690" r="-565" b="-22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08879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GLM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 – Poisson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11,31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-3,40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0,33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09964" t="-208571" r="-134520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35500" t="-208571" r="-89000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5085" t="-208571" r="-565" b="-3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7114541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GLM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 – NB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168,48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0,01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0,32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09964" t="-308571" r="-134520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35500" t="-308571" r="-89000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5085" t="-308571" r="-565" b="-2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333777"/>
                      </a:ext>
                    </a:extLst>
                  </a:tr>
                  <a:tr h="255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MPL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0,10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-249,37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15892191"/>
                      </a:ext>
                    </a:extLst>
                  </a:tr>
                  <a:tr h="255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GB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0,09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0,13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54189459"/>
                      </a:ext>
                    </a:extLst>
                  </a:tr>
                  <a:tr h="255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DT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0,00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-6,06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01275454"/>
                      </a:ext>
                    </a:extLst>
                  </a:tr>
                  <a:tr h="255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HGB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2,36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0,95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>
                              <a:solidFill>
                                <a:schemeClr val="tx1"/>
                              </a:solidFill>
                              <a:effectLst/>
                            </a:rPr>
                            <a:t>N/A</a:t>
                          </a:r>
                          <a:endParaRPr lang="pt-BR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14464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>
            <a:extLst>
              <a:ext uri="{FF2B5EF4-FFF2-40B4-BE49-F238E27FC236}">
                <a16:creationId xmlns:a16="http://schemas.microsoft.com/office/drawing/2014/main" id="{34943930-70AA-47CA-A4D3-DDFF621AE3B6}"/>
              </a:ext>
            </a:extLst>
          </p:cNvPr>
          <p:cNvSpPr/>
          <p:nvPr/>
        </p:nvSpPr>
        <p:spPr>
          <a:xfrm>
            <a:off x="779401" y="4027476"/>
            <a:ext cx="854090" cy="247482"/>
          </a:xfrm>
          <a:prstGeom prst="rect">
            <a:avLst/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upo 3">
            <a:extLst>
              <a:ext uri="{FF2B5EF4-FFF2-40B4-BE49-F238E27FC236}">
                <a16:creationId xmlns:a16="http://schemas.microsoft.com/office/drawing/2014/main" id="{58F9FBEC-0D8F-4ADC-A213-D6B8364F82AD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3" name="Retângulo de cantos arredondados 4">
              <a:extLst>
                <a:ext uri="{FF2B5EF4-FFF2-40B4-BE49-F238E27FC236}">
                  <a16:creationId xmlns:a16="http://schemas.microsoft.com/office/drawing/2014/main" id="{F62A75AC-1CC4-4D39-8C22-EAA715CF1364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4" name="Retângulo de cantos arredondados 5">
              <a:extLst>
                <a:ext uri="{FF2B5EF4-FFF2-40B4-BE49-F238E27FC236}">
                  <a16:creationId xmlns:a16="http://schemas.microsoft.com/office/drawing/2014/main" id="{37B77EA2-6AE7-4F3E-911E-B7BFB8A73E2E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2" name="Retângulo de cantos arredondados 6">
              <a:extLst>
                <a:ext uri="{FF2B5EF4-FFF2-40B4-BE49-F238E27FC236}">
                  <a16:creationId xmlns:a16="http://schemas.microsoft.com/office/drawing/2014/main" id="{C07AAD41-E61E-43F8-BE10-1E4A64E98D62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3" name="Retângulo de cantos arredondados 7">
              <a:extLst>
                <a:ext uri="{FF2B5EF4-FFF2-40B4-BE49-F238E27FC236}">
                  <a16:creationId xmlns:a16="http://schemas.microsoft.com/office/drawing/2014/main" id="{B8384FB6-FEBE-4587-BF2B-7472A6379E99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02749976"/>
      </p:ext>
    </p:extLst>
  </p:cSld>
  <p:clrMapOvr>
    <a:masterClrMapping/>
  </p:clrMapOvr>
  <p:transition advTm="1589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46</a:t>
            </a:fld>
            <a:endParaRPr lang="pt-BR"/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C395CF16-B0F4-4472-81B9-F6152014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60" y="2385981"/>
            <a:ext cx="1836080" cy="1015662"/>
          </a:xfrm>
        </p:spPr>
        <p:txBody>
          <a:bodyPr/>
          <a:lstStyle/>
          <a:p>
            <a:pPr marL="114300" indent="0" algn="ctr">
              <a:buNone/>
            </a:pPr>
            <a:r>
              <a:rPr lang="pt-BR" sz="2000" dirty="0">
                <a:solidFill>
                  <a:srgbClr val="FFC000"/>
                </a:solidFill>
                <a:latin typeface="+mj-lt"/>
              </a:rPr>
              <a:t>Análise de dependência</a:t>
            </a:r>
          </a:p>
          <a:p>
            <a:pPr marL="114300" indent="0" algn="ctr">
              <a:buNone/>
            </a:pPr>
            <a:r>
              <a:rPr lang="pt-BR" sz="2000" dirty="0">
                <a:solidFill>
                  <a:srgbClr val="FFC000"/>
                </a:solidFill>
                <a:latin typeface="+mj-lt"/>
              </a:rPr>
              <a:t>parcial (ADP)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C5C3667-7E0A-4903-ADD9-ADBD6A56C76F}"/>
              </a:ext>
            </a:extLst>
          </p:cNvPr>
          <p:cNvGrpSpPr/>
          <p:nvPr/>
        </p:nvGrpSpPr>
        <p:grpSpPr>
          <a:xfrm>
            <a:off x="211789" y="194603"/>
            <a:ext cx="2249488" cy="1366963"/>
            <a:chOff x="193862" y="194603"/>
            <a:chExt cx="1925516" cy="1366963"/>
          </a:xfrm>
        </p:grpSpPr>
        <p:sp>
          <p:nvSpPr>
            <p:cNvPr id="15" name="Título 1">
              <a:extLst>
                <a:ext uri="{FF2B5EF4-FFF2-40B4-BE49-F238E27FC236}">
                  <a16:creationId xmlns:a16="http://schemas.microsoft.com/office/drawing/2014/main" id="{DA2918F1-8C22-422F-80EF-132A56BB3C1E}"/>
                </a:ext>
              </a:extLst>
            </p:cNvPr>
            <p:cNvSpPr txBox="1">
              <a:spLocks/>
            </p:cNvSpPr>
            <p:nvPr/>
          </p:nvSpPr>
          <p:spPr>
            <a:xfrm>
              <a:off x="193862" y="194603"/>
              <a:ext cx="1749447" cy="351300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9pPr>
            </a:lstStyle>
            <a:p>
              <a:r>
                <a:rPr lang="pt-BR" dirty="0">
                  <a:latin typeface="+mj-lt"/>
                </a:rPr>
                <a:t>Resultados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AF67B69-44BF-49E8-90CB-1FF43E3DDA74}"/>
                </a:ext>
              </a:extLst>
            </p:cNvPr>
            <p:cNvSpPr txBox="1"/>
            <p:nvPr/>
          </p:nvSpPr>
          <p:spPr>
            <a:xfrm>
              <a:off x="193862" y="545903"/>
              <a:ext cx="1925516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Modelo</a:t>
              </a:r>
            </a:p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Hist.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Gradient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Boost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 (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HGB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DDEA1045-655E-4B6D-8C16-294989F6B7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" r="-359" b="41652"/>
          <a:stretch/>
        </p:blipFill>
        <p:spPr bwMode="auto">
          <a:xfrm>
            <a:off x="2351174" y="646891"/>
            <a:ext cx="5657446" cy="4100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7" name="Grupo 3">
            <a:extLst>
              <a:ext uri="{FF2B5EF4-FFF2-40B4-BE49-F238E27FC236}">
                <a16:creationId xmlns:a16="http://schemas.microsoft.com/office/drawing/2014/main" id="{F9285A76-CA24-4D9E-9CA8-45E77548DCB1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4" name="Retângulo de cantos arredondados 4">
              <a:extLst>
                <a:ext uri="{FF2B5EF4-FFF2-40B4-BE49-F238E27FC236}">
                  <a16:creationId xmlns:a16="http://schemas.microsoft.com/office/drawing/2014/main" id="{B68630CA-7382-4CD7-861F-CB0DE7B8F8C8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5" name="Retângulo de cantos arredondados 5">
              <a:extLst>
                <a:ext uri="{FF2B5EF4-FFF2-40B4-BE49-F238E27FC236}">
                  <a16:creationId xmlns:a16="http://schemas.microsoft.com/office/drawing/2014/main" id="{51336CE1-787C-482F-AA9E-766A2D373856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6" name="Retângulo de cantos arredondados 6">
              <a:extLst>
                <a:ext uri="{FF2B5EF4-FFF2-40B4-BE49-F238E27FC236}">
                  <a16:creationId xmlns:a16="http://schemas.microsoft.com/office/drawing/2014/main" id="{B4D687F2-E731-47A8-95D7-AFA26EB655C0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7" name="Retângulo de cantos arredondados 7">
              <a:extLst>
                <a:ext uri="{FF2B5EF4-FFF2-40B4-BE49-F238E27FC236}">
                  <a16:creationId xmlns:a16="http://schemas.microsoft.com/office/drawing/2014/main" id="{D012A474-7A7A-471E-B2BE-F8C779DE8B78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233534"/>
      </p:ext>
    </p:extLst>
  </p:cSld>
  <p:clrMapOvr>
    <a:masterClrMapping/>
  </p:clrMapOvr>
  <p:transition advTm="72595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47</a:t>
            </a:fld>
            <a:endParaRPr lang="pt-BR"/>
          </a:p>
        </p:txBody>
      </p:sp>
      <p:grpSp>
        <p:nvGrpSpPr>
          <p:cNvPr id="18" name="Grupo 3">
            <a:extLst>
              <a:ext uri="{FF2B5EF4-FFF2-40B4-BE49-F238E27FC236}">
                <a16:creationId xmlns:a16="http://schemas.microsoft.com/office/drawing/2014/main" id="{C134D736-45D5-420B-BE2B-A9E77A4D8C96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9" name="Retângulo de cantos arredondados 4">
              <a:extLst>
                <a:ext uri="{FF2B5EF4-FFF2-40B4-BE49-F238E27FC236}">
                  <a16:creationId xmlns:a16="http://schemas.microsoft.com/office/drawing/2014/main" id="{35E3748C-F049-4C1F-9611-17E3787B006E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1" name="Retângulo de cantos arredondados 5">
              <a:extLst>
                <a:ext uri="{FF2B5EF4-FFF2-40B4-BE49-F238E27FC236}">
                  <a16:creationId xmlns:a16="http://schemas.microsoft.com/office/drawing/2014/main" id="{CAE1D8DD-CB9D-452C-A12B-2833E08124F0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2" name="Retângulo de cantos arredondados 6">
              <a:extLst>
                <a:ext uri="{FF2B5EF4-FFF2-40B4-BE49-F238E27FC236}">
                  <a16:creationId xmlns:a16="http://schemas.microsoft.com/office/drawing/2014/main" id="{CC1FE406-CA61-48B8-A730-5BBABAFCED0A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3" name="Retângulo de cantos arredondados 7">
              <a:extLst>
                <a:ext uri="{FF2B5EF4-FFF2-40B4-BE49-F238E27FC236}">
                  <a16:creationId xmlns:a16="http://schemas.microsoft.com/office/drawing/2014/main" id="{F7AB622C-DCCA-4EC0-9721-813F394772FB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F608399-5BBE-45C3-ACCF-1F36DF87E3F0}"/>
              </a:ext>
            </a:extLst>
          </p:cNvPr>
          <p:cNvGrpSpPr/>
          <p:nvPr/>
        </p:nvGrpSpPr>
        <p:grpSpPr>
          <a:xfrm>
            <a:off x="2364219" y="641950"/>
            <a:ext cx="5613921" cy="4067510"/>
            <a:chOff x="2368546" y="1201105"/>
            <a:chExt cx="5699127" cy="4002703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DEA1045-655E-4B6D-8C16-294989F6B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5" t="60624" r="234" b="-1836"/>
            <a:stretch/>
          </p:blipFill>
          <p:spPr bwMode="auto">
            <a:xfrm>
              <a:off x="2368546" y="1201105"/>
              <a:ext cx="5699127" cy="2880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C7454DB0-BB53-48E8-9E23-9A9486F72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" t="375" r="-159" b="75610"/>
            <a:stretch/>
          </p:blipFill>
          <p:spPr bwMode="auto">
            <a:xfrm>
              <a:off x="2368548" y="4012161"/>
              <a:ext cx="5699125" cy="11916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E4CF67D-6513-4F3F-984B-5119FEC64BC3}"/>
              </a:ext>
            </a:extLst>
          </p:cNvPr>
          <p:cNvGrpSpPr/>
          <p:nvPr/>
        </p:nvGrpSpPr>
        <p:grpSpPr>
          <a:xfrm>
            <a:off x="211789" y="194603"/>
            <a:ext cx="2249488" cy="1366963"/>
            <a:chOff x="193862" y="194603"/>
            <a:chExt cx="1925516" cy="1366963"/>
          </a:xfrm>
        </p:grpSpPr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830B0101-B62F-4AED-A9FE-D93FEE290C10}"/>
                </a:ext>
              </a:extLst>
            </p:cNvPr>
            <p:cNvSpPr txBox="1">
              <a:spLocks/>
            </p:cNvSpPr>
            <p:nvPr/>
          </p:nvSpPr>
          <p:spPr>
            <a:xfrm>
              <a:off x="193862" y="194603"/>
              <a:ext cx="1749447" cy="351300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9pPr>
            </a:lstStyle>
            <a:p>
              <a:r>
                <a:rPr lang="pt-BR" dirty="0">
                  <a:latin typeface="+mj-lt"/>
                </a:rPr>
                <a:t>Resultados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3DC677F-6AB9-47A3-974A-5D6FF2C83DA6}"/>
                </a:ext>
              </a:extLst>
            </p:cNvPr>
            <p:cNvSpPr txBox="1"/>
            <p:nvPr/>
          </p:nvSpPr>
          <p:spPr>
            <a:xfrm>
              <a:off x="193862" y="545903"/>
              <a:ext cx="1925516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Modelo</a:t>
              </a:r>
            </a:p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Hist.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Gradient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Boost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 (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HGB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667E4605-AF25-41F1-828C-2353C8690D00}"/>
              </a:ext>
            </a:extLst>
          </p:cNvPr>
          <p:cNvSpPr txBox="1">
            <a:spLocks/>
          </p:cNvSpPr>
          <p:nvPr/>
        </p:nvSpPr>
        <p:spPr>
          <a:xfrm>
            <a:off x="224960" y="2385981"/>
            <a:ext cx="1836080" cy="101566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Font typeface="Inria Sans Light"/>
              <a:buNone/>
            </a:pPr>
            <a:r>
              <a:rPr lang="pt-BR" sz="2000">
                <a:solidFill>
                  <a:srgbClr val="FFC000"/>
                </a:solidFill>
                <a:latin typeface="+mj-lt"/>
              </a:rPr>
              <a:t>Análise de dependência</a:t>
            </a:r>
          </a:p>
          <a:p>
            <a:pPr marL="114300" indent="0" algn="ctr">
              <a:buFont typeface="Inria Sans Light"/>
              <a:buNone/>
            </a:pPr>
            <a:r>
              <a:rPr lang="pt-BR" sz="2000">
                <a:solidFill>
                  <a:srgbClr val="FFC000"/>
                </a:solidFill>
                <a:latin typeface="+mj-lt"/>
              </a:rPr>
              <a:t>parcial (ADP)</a:t>
            </a:r>
            <a:endParaRPr lang="pt-BR" sz="2000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4876243"/>
      </p:ext>
    </p:extLst>
  </p:cSld>
  <p:clrMapOvr>
    <a:masterClrMapping/>
  </p:clrMapOvr>
  <p:transition advTm="126581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48</a:t>
            </a:fld>
            <a:endParaRPr lang="pt-BR"/>
          </a:p>
        </p:txBody>
      </p:sp>
      <p:grpSp>
        <p:nvGrpSpPr>
          <p:cNvPr id="18" name="Grupo 3">
            <a:extLst>
              <a:ext uri="{FF2B5EF4-FFF2-40B4-BE49-F238E27FC236}">
                <a16:creationId xmlns:a16="http://schemas.microsoft.com/office/drawing/2014/main" id="{C134D736-45D5-420B-BE2B-A9E77A4D8C96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9" name="Retângulo de cantos arredondados 4">
              <a:extLst>
                <a:ext uri="{FF2B5EF4-FFF2-40B4-BE49-F238E27FC236}">
                  <a16:creationId xmlns:a16="http://schemas.microsoft.com/office/drawing/2014/main" id="{35E3748C-F049-4C1F-9611-17E3787B006E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1" name="Retângulo de cantos arredondados 5">
              <a:extLst>
                <a:ext uri="{FF2B5EF4-FFF2-40B4-BE49-F238E27FC236}">
                  <a16:creationId xmlns:a16="http://schemas.microsoft.com/office/drawing/2014/main" id="{CAE1D8DD-CB9D-452C-A12B-2833E08124F0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2" name="Retângulo de cantos arredondados 6">
              <a:extLst>
                <a:ext uri="{FF2B5EF4-FFF2-40B4-BE49-F238E27FC236}">
                  <a16:creationId xmlns:a16="http://schemas.microsoft.com/office/drawing/2014/main" id="{CC1FE406-CA61-48B8-A730-5BBABAFCED0A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3" name="Retângulo de cantos arredondados 7">
              <a:extLst>
                <a:ext uri="{FF2B5EF4-FFF2-40B4-BE49-F238E27FC236}">
                  <a16:creationId xmlns:a16="http://schemas.microsoft.com/office/drawing/2014/main" id="{F7AB622C-DCCA-4EC0-9721-813F394772FB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E203A35E-BB4F-4B67-A071-A1D18CDBFED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7" t="26105" r="-1" b="571"/>
          <a:stretch/>
        </p:blipFill>
        <p:spPr bwMode="auto">
          <a:xfrm>
            <a:off x="2365200" y="640800"/>
            <a:ext cx="5612400" cy="406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715139B-4336-444C-B146-A43CBE0E6BAD}"/>
              </a:ext>
            </a:extLst>
          </p:cNvPr>
          <p:cNvGrpSpPr/>
          <p:nvPr/>
        </p:nvGrpSpPr>
        <p:grpSpPr>
          <a:xfrm>
            <a:off x="211789" y="194603"/>
            <a:ext cx="2249488" cy="1366963"/>
            <a:chOff x="193862" y="194603"/>
            <a:chExt cx="1925516" cy="1366963"/>
          </a:xfrm>
        </p:grpSpPr>
        <p:sp>
          <p:nvSpPr>
            <p:cNvPr id="14" name="Título 1">
              <a:extLst>
                <a:ext uri="{FF2B5EF4-FFF2-40B4-BE49-F238E27FC236}">
                  <a16:creationId xmlns:a16="http://schemas.microsoft.com/office/drawing/2014/main" id="{523854CA-34E1-40B4-95BB-CEC81DDF6BE3}"/>
                </a:ext>
              </a:extLst>
            </p:cNvPr>
            <p:cNvSpPr txBox="1">
              <a:spLocks/>
            </p:cNvSpPr>
            <p:nvPr/>
          </p:nvSpPr>
          <p:spPr>
            <a:xfrm>
              <a:off x="193862" y="194603"/>
              <a:ext cx="1749447" cy="351300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9pPr>
            </a:lstStyle>
            <a:p>
              <a:r>
                <a:rPr lang="pt-BR" dirty="0">
                  <a:latin typeface="+mj-lt"/>
                </a:rPr>
                <a:t>Resultados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253FCF1-1122-4E8B-9AE6-429DD11C1EA5}"/>
                </a:ext>
              </a:extLst>
            </p:cNvPr>
            <p:cNvSpPr txBox="1"/>
            <p:nvPr/>
          </p:nvSpPr>
          <p:spPr>
            <a:xfrm>
              <a:off x="193862" y="545903"/>
              <a:ext cx="1925516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Modelo</a:t>
              </a:r>
            </a:p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Hist.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Gradient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Boost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 (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HGB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DB12E07E-8C64-4726-8E6E-1ADBE386F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60" y="2385981"/>
            <a:ext cx="1836080" cy="1015662"/>
          </a:xfrm>
        </p:spPr>
        <p:txBody>
          <a:bodyPr/>
          <a:lstStyle/>
          <a:p>
            <a:pPr marL="114300" indent="0" algn="ctr">
              <a:buNone/>
            </a:pPr>
            <a:r>
              <a:rPr lang="pt-BR" sz="2000" dirty="0">
                <a:solidFill>
                  <a:srgbClr val="FFC000"/>
                </a:solidFill>
                <a:latin typeface="+mj-lt"/>
              </a:rPr>
              <a:t>Análise de dependência</a:t>
            </a:r>
          </a:p>
          <a:p>
            <a:pPr marL="114300" indent="0" algn="ctr">
              <a:buNone/>
            </a:pPr>
            <a:r>
              <a:rPr lang="pt-BR" sz="2000" dirty="0">
                <a:solidFill>
                  <a:srgbClr val="FFC000"/>
                </a:solidFill>
                <a:latin typeface="+mj-lt"/>
              </a:rPr>
              <a:t>parcial (ADP)</a:t>
            </a:r>
          </a:p>
        </p:txBody>
      </p:sp>
    </p:spTree>
    <p:extLst>
      <p:ext uri="{BB962C8B-B14F-4D97-AF65-F5344CB8AC3E}">
        <p14:creationId xmlns:p14="http://schemas.microsoft.com/office/powerpoint/2010/main" val="1053115594"/>
      </p:ext>
    </p:extLst>
  </p:cSld>
  <p:clrMapOvr>
    <a:masterClrMapping/>
  </p:clrMapOvr>
  <p:transition advTm="24878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49</a:t>
            </a:fld>
            <a:endParaRPr lang="pt-BR"/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31719B4B-19A9-4A87-92E4-C4CA155CFAC4}"/>
              </a:ext>
            </a:extLst>
          </p:cNvPr>
          <p:cNvSpPr txBox="1">
            <a:spLocks/>
          </p:cNvSpPr>
          <p:nvPr/>
        </p:nvSpPr>
        <p:spPr>
          <a:xfrm>
            <a:off x="339970" y="1941753"/>
            <a:ext cx="2343854" cy="19698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dirty="0">
                <a:solidFill>
                  <a:srgbClr val="FFC000"/>
                </a:solidFill>
                <a:latin typeface="+mj-lt"/>
              </a:rPr>
              <a:t>Importância Relativa </a:t>
            </a:r>
            <a:r>
              <a:rPr lang="pt-BR" sz="1600" dirty="0">
                <a:solidFill>
                  <a:srgbClr val="FFC000"/>
                </a:solidFill>
                <a:latin typeface="+mj-lt"/>
              </a:rPr>
              <a:t>(</a:t>
            </a:r>
            <a:r>
              <a:rPr lang="pt-BR" sz="1600" dirty="0" err="1">
                <a:solidFill>
                  <a:srgbClr val="FFC000"/>
                </a:solidFill>
                <a:latin typeface="+mj-lt"/>
              </a:rPr>
              <a:t>Permutation</a:t>
            </a:r>
            <a:r>
              <a:rPr lang="pt-BR" sz="1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rgbClr val="FFC000"/>
                </a:solidFill>
                <a:latin typeface="+mj-lt"/>
              </a:rPr>
              <a:t>Feature</a:t>
            </a:r>
            <a:r>
              <a:rPr lang="pt-BR" sz="1600" dirty="0">
                <a:solidFill>
                  <a:srgbClr val="FFC000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rgbClr val="FFC000"/>
                </a:solidFill>
                <a:latin typeface="+mj-lt"/>
              </a:rPr>
              <a:t>Importance</a:t>
            </a:r>
            <a:r>
              <a:rPr lang="pt-BR" sz="1600" dirty="0">
                <a:solidFill>
                  <a:srgbClr val="FFC000"/>
                </a:solidFill>
                <a:latin typeface="+mj-lt"/>
              </a:rPr>
              <a:t> - </a:t>
            </a:r>
            <a:r>
              <a:rPr lang="pt-BR" sz="1600" dirty="0" err="1">
                <a:solidFill>
                  <a:srgbClr val="FFC000"/>
                </a:solidFill>
                <a:latin typeface="+mj-lt"/>
              </a:rPr>
              <a:t>PFI</a:t>
            </a:r>
            <a:r>
              <a:rPr lang="pt-BR" sz="1600" dirty="0">
                <a:solidFill>
                  <a:srgbClr val="FFC000"/>
                </a:solidFill>
                <a:latin typeface="+mj-lt"/>
              </a:rPr>
              <a:t>)</a:t>
            </a:r>
            <a:endParaRPr lang="pt-BR" dirty="0">
              <a:solidFill>
                <a:srgbClr val="FFC000"/>
              </a:solidFill>
              <a:latin typeface="+mj-lt"/>
            </a:endParaRPr>
          </a:p>
        </p:txBody>
      </p:sp>
      <p:grpSp>
        <p:nvGrpSpPr>
          <p:cNvPr id="20" name="Grupo 3">
            <a:extLst>
              <a:ext uri="{FF2B5EF4-FFF2-40B4-BE49-F238E27FC236}">
                <a16:creationId xmlns:a16="http://schemas.microsoft.com/office/drawing/2014/main" id="{0EA41067-2912-4041-8BEE-16597B33BE2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1" name="Retângulo de cantos arredondados 4">
              <a:extLst>
                <a:ext uri="{FF2B5EF4-FFF2-40B4-BE49-F238E27FC236}">
                  <a16:creationId xmlns:a16="http://schemas.microsoft.com/office/drawing/2014/main" id="{226EE777-7831-4F95-A6F4-B709879AE803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2" name="Retângulo de cantos arredondados 5">
              <a:extLst>
                <a:ext uri="{FF2B5EF4-FFF2-40B4-BE49-F238E27FC236}">
                  <a16:creationId xmlns:a16="http://schemas.microsoft.com/office/drawing/2014/main" id="{7353A721-1CB4-454C-B0BA-E73ECF0C35B5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D94BBEC9-46A7-4510-8453-0FD9DF2714A0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4" name="Retângulo de cantos arredondados 7">
              <a:extLst>
                <a:ext uri="{FF2B5EF4-FFF2-40B4-BE49-F238E27FC236}">
                  <a16:creationId xmlns:a16="http://schemas.microsoft.com/office/drawing/2014/main" id="{234C8C49-DA26-45A0-ACCD-E2F012F056AD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08902005-168B-491D-A16B-1913E7AD51F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25750" y="1116330"/>
            <a:ext cx="5175250" cy="3164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4304DD3-5022-47E6-B7F1-396DE809B1C2}"/>
              </a:ext>
            </a:extLst>
          </p:cNvPr>
          <p:cNvGrpSpPr/>
          <p:nvPr/>
        </p:nvGrpSpPr>
        <p:grpSpPr>
          <a:xfrm>
            <a:off x="211789" y="194603"/>
            <a:ext cx="2249488" cy="1366963"/>
            <a:chOff x="193862" y="194603"/>
            <a:chExt cx="1925516" cy="1366963"/>
          </a:xfrm>
        </p:grpSpPr>
        <p:sp>
          <p:nvSpPr>
            <p:cNvPr id="15" name="Título 1">
              <a:extLst>
                <a:ext uri="{FF2B5EF4-FFF2-40B4-BE49-F238E27FC236}">
                  <a16:creationId xmlns:a16="http://schemas.microsoft.com/office/drawing/2014/main" id="{AAB2BE09-CD60-444B-97FB-0197926F25E0}"/>
                </a:ext>
              </a:extLst>
            </p:cNvPr>
            <p:cNvSpPr txBox="1">
              <a:spLocks/>
            </p:cNvSpPr>
            <p:nvPr/>
          </p:nvSpPr>
          <p:spPr>
            <a:xfrm>
              <a:off x="193862" y="194603"/>
              <a:ext cx="1749447" cy="351300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9pPr>
            </a:lstStyle>
            <a:p>
              <a:r>
                <a:rPr lang="pt-BR" dirty="0">
                  <a:latin typeface="+mj-lt"/>
                </a:rPr>
                <a:t>Resultados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AB0ED9C-374F-407E-A448-ECBBA5383148}"/>
                </a:ext>
              </a:extLst>
            </p:cNvPr>
            <p:cNvSpPr txBox="1"/>
            <p:nvPr/>
          </p:nvSpPr>
          <p:spPr>
            <a:xfrm>
              <a:off x="193862" y="545903"/>
              <a:ext cx="1925516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Modelo</a:t>
              </a:r>
            </a:p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Hist.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Gradient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Boost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 (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HGB</a:t>
              </a:r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592823"/>
      </p:ext>
    </p:extLst>
  </p:cSld>
  <p:clrMapOvr>
    <a:masterClrMapping/>
  </p:clrMapOvr>
  <p:transition advTm="32841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2A2038E-1767-4665-87A4-EB92D547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" y="0"/>
            <a:ext cx="9138511" cy="51435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875" y="3194766"/>
            <a:ext cx="3286125" cy="984536"/>
          </a:xfrm>
        </p:spPr>
        <p:txBody>
          <a:bodyPr/>
          <a:lstStyle/>
          <a:p>
            <a:pPr marL="114300" indent="0" algn="ctr">
              <a:buNone/>
            </a:pPr>
            <a:r>
              <a:rPr lang="pt-BR" sz="1800" dirty="0">
                <a:latin typeface="+mj-lt"/>
                <a:cs typeface="Calibri" panose="020F0502020204030204" pitchFamily="34" charset="0"/>
              </a:rPr>
              <a:t>Doença de veiculação hídrica</a:t>
            </a:r>
          </a:p>
          <a:p>
            <a:pPr marL="114300" indent="0" algn="ctr">
              <a:buNone/>
            </a:pPr>
            <a:r>
              <a:rPr lang="pt-BR" sz="1800" dirty="0">
                <a:latin typeface="+mj-lt"/>
                <a:cs typeface="Calibri" panose="020F0502020204030204" pitchFamily="34" charset="0"/>
              </a:rPr>
              <a:t>(</a:t>
            </a:r>
            <a:r>
              <a:rPr lang="pt-BR" sz="18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via 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fecal-oral)</a:t>
            </a:r>
            <a:r>
              <a:rPr lang="pt-BR" sz="1800" dirty="0"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BF4A8E5-82C5-469B-844B-74DB89980C8A}"/>
              </a:ext>
            </a:extLst>
          </p:cNvPr>
          <p:cNvSpPr txBox="1"/>
          <p:nvPr/>
        </p:nvSpPr>
        <p:spPr>
          <a:xfrm>
            <a:off x="7740000" y="4835723"/>
            <a:ext cx="140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 err="1">
                <a:solidFill>
                  <a:schemeClr val="tx1">
                    <a:lumMod val="65000"/>
                  </a:schemeClr>
                </a:solidFill>
                <a:effectLst/>
                <a:latin typeface="Inria Sans Light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Yabusaka</a:t>
            </a:r>
            <a:r>
              <a:rPr lang="en-US" sz="1400" b="0" i="0" u="none" strike="noStrike" dirty="0">
                <a:solidFill>
                  <a:schemeClr val="tx1">
                    <a:lumMod val="65000"/>
                  </a:schemeClr>
                </a:solidFill>
                <a:effectLst/>
                <a:latin typeface="Inria Sans Light" panose="020B0604020202020204" charset="0"/>
              </a:rPr>
              <a:t>,(2018)</a:t>
            </a:r>
            <a:endParaRPr lang="pt-B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E0D6134-EC97-4CC3-A310-638DD9ADB3F6}"/>
              </a:ext>
            </a:extLst>
          </p:cNvPr>
          <p:cNvSpPr/>
          <p:nvPr/>
        </p:nvSpPr>
        <p:spPr>
          <a:xfrm>
            <a:off x="428625" y="2762250"/>
            <a:ext cx="1504950" cy="238125"/>
          </a:xfrm>
          <a:prstGeom prst="rect">
            <a:avLst/>
          </a:prstGeom>
          <a:solidFill>
            <a:srgbClr val="0B03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advTm="57386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50</a:t>
            </a:fld>
            <a:endParaRPr lang="pt-BR"/>
          </a:p>
        </p:txBody>
      </p:sp>
      <p:grpSp>
        <p:nvGrpSpPr>
          <p:cNvPr id="24" name="Grupo 3">
            <a:extLst>
              <a:ext uri="{FF2B5EF4-FFF2-40B4-BE49-F238E27FC236}">
                <a16:creationId xmlns:a16="http://schemas.microsoft.com/office/drawing/2014/main" id="{D82666EC-8756-4961-B54F-C9A8FEB92C9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5" name="Retângulo de cantos arredondados 4">
              <a:extLst>
                <a:ext uri="{FF2B5EF4-FFF2-40B4-BE49-F238E27FC236}">
                  <a16:creationId xmlns:a16="http://schemas.microsoft.com/office/drawing/2014/main" id="{2CC25B74-1886-46D2-9230-E49F7CFE17E6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6" name="Retângulo de cantos arredondados 5">
              <a:extLst>
                <a:ext uri="{FF2B5EF4-FFF2-40B4-BE49-F238E27FC236}">
                  <a16:creationId xmlns:a16="http://schemas.microsoft.com/office/drawing/2014/main" id="{C7514C7B-EDA7-4491-984B-00FDFE1F0391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7" name="Retângulo de cantos arredondados 6">
              <a:extLst>
                <a:ext uri="{FF2B5EF4-FFF2-40B4-BE49-F238E27FC236}">
                  <a16:creationId xmlns:a16="http://schemas.microsoft.com/office/drawing/2014/main" id="{8DE96CCF-0E28-4112-A699-B4CA2C28CAD3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8" name="Retângulo de cantos arredondados 7">
              <a:extLst>
                <a:ext uri="{FF2B5EF4-FFF2-40B4-BE49-F238E27FC236}">
                  <a16:creationId xmlns:a16="http://schemas.microsoft.com/office/drawing/2014/main" id="{4B3C9638-5146-428E-A3F5-A4EE13215638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718130C-19C0-44B6-803F-8139D0D0A868}"/>
              </a:ext>
            </a:extLst>
          </p:cNvPr>
          <p:cNvGrpSpPr/>
          <p:nvPr/>
        </p:nvGrpSpPr>
        <p:grpSpPr>
          <a:xfrm>
            <a:off x="211789" y="194603"/>
            <a:ext cx="2249488" cy="751410"/>
            <a:chOff x="193862" y="194603"/>
            <a:chExt cx="1925516" cy="751410"/>
          </a:xfrm>
        </p:grpSpPr>
        <p:sp>
          <p:nvSpPr>
            <p:cNvPr id="18" name="Título 1">
              <a:extLst>
                <a:ext uri="{FF2B5EF4-FFF2-40B4-BE49-F238E27FC236}">
                  <a16:creationId xmlns:a16="http://schemas.microsoft.com/office/drawing/2014/main" id="{6A75149C-23A3-43FC-9E37-953A742AE509}"/>
                </a:ext>
              </a:extLst>
            </p:cNvPr>
            <p:cNvSpPr txBox="1">
              <a:spLocks/>
            </p:cNvSpPr>
            <p:nvPr/>
          </p:nvSpPr>
          <p:spPr>
            <a:xfrm>
              <a:off x="193862" y="194603"/>
              <a:ext cx="1749447" cy="351300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9pPr>
            </a:lstStyle>
            <a:p>
              <a:r>
                <a:rPr lang="pt-BR" dirty="0">
                  <a:latin typeface="+mj-lt"/>
                </a:rPr>
                <a:t>Resultados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E84A70B-3E43-49D4-9FE9-6B975F3C7063}"/>
                </a:ext>
              </a:extLst>
            </p:cNvPr>
            <p:cNvSpPr txBox="1"/>
            <p:nvPr/>
          </p:nvSpPr>
          <p:spPr>
            <a:xfrm>
              <a:off x="193862" y="545903"/>
              <a:ext cx="19255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Modelo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HGB</a:t>
              </a:r>
              <a:endParaRPr lang="pt-BR" sz="2000"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5FB90E1-6A5F-4D6C-8E77-54A074265F11}"/>
              </a:ext>
            </a:extLst>
          </p:cNvPr>
          <p:cNvGrpSpPr/>
          <p:nvPr/>
        </p:nvGrpSpPr>
        <p:grpSpPr>
          <a:xfrm>
            <a:off x="1260000" y="764830"/>
            <a:ext cx="6624000" cy="3901418"/>
            <a:chOff x="1254370" y="764830"/>
            <a:chExt cx="6624000" cy="3901418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D29A496C-F45E-4FBA-A0A6-BED26F681146}"/>
                </a:ext>
              </a:extLst>
            </p:cNvPr>
            <p:cNvGrpSpPr/>
            <p:nvPr/>
          </p:nvGrpSpPr>
          <p:grpSpPr>
            <a:xfrm>
              <a:off x="1254370" y="764830"/>
              <a:ext cx="6624000" cy="3901418"/>
              <a:chOff x="1254370" y="681010"/>
              <a:chExt cx="6624000" cy="3901418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1CF72D5B-B2B3-4889-8485-1E8402E6329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420"/>
              <a:stretch/>
            </p:blipFill>
            <p:spPr bwMode="auto">
              <a:xfrm>
                <a:off x="1254370" y="1143467"/>
                <a:ext cx="6624000" cy="3438961"/>
              </a:xfrm>
              <a:prstGeom prst="rect">
                <a:avLst/>
              </a:prstGeom>
              <a:noFill/>
            </p:spPr>
          </p:pic>
          <p:sp>
            <p:nvSpPr>
              <p:cNvPr id="20" name="Espaço Reservado para Conteúdo 2">
                <a:extLst>
                  <a:ext uri="{FF2B5EF4-FFF2-40B4-BE49-F238E27FC236}">
                    <a16:creationId xmlns:a16="http://schemas.microsoft.com/office/drawing/2014/main" id="{BC4C6F6C-7937-407B-9257-BBF8C4E5A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1530" y="681010"/>
                <a:ext cx="3740940" cy="46166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2863" dist="9525" dir="540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1800"/>
                  <a:buFont typeface="Inria Sans Light"/>
                  <a:buChar char="⬥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Inria Sans Light"/>
                  <a:buChar char="⬦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2"/>
                  </a:buClr>
                  <a:buSzPts val="2400"/>
                  <a:buFont typeface="Inria Sans Light"/>
                  <a:buChar char="⬩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●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○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■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●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Inria Sans Light"/>
                  <a:buChar char="○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dk1"/>
                  </a:buClr>
                  <a:buSzPts val="2400"/>
                  <a:buFont typeface="Inria Sans Light"/>
                  <a:buChar char="■"/>
                  <a:defRPr sz="2400" b="0" i="0" u="none" strike="noStrike" cap="none">
                    <a:solidFill>
                      <a:schemeClr val="dk1"/>
                    </a:solidFill>
                    <a:latin typeface="Inria Sans Light"/>
                    <a:ea typeface="Inria Sans Light"/>
                    <a:cs typeface="Inria Sans Light"/>
                    <a:sym typeface="Inria Sans Light"/>
                  </a:defRPr>
                </a:lvl9pPr>
              </a:lstStyle>
              <a:p>
                <a:pPr marL="114300" indent="0" algn="ctr">
                  <a:buNone/>
                </a:pPr>
                <a:r>
                  <a:rPr lang="pt-BR" sz="2000" b="1" dirty="0">
                    <a:solidFill>
                      <a:srgbClr val="FFC000"/>
                    </a:solidFill>
                    <a:latin typeface="+mj-lt"/>
                  </a:rPr>
                  <a:t>N° de Casos </a:t>
                </a:r>
              </a:p>
            </p:txBody>
          </p:sp>
        </p:grp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35AE359-2220-4DB7-A837-B7F00D431B9D}"/>
                </a:ext>
              </a:extLst>
            </p:cNvPr>
            <p:cNvSpPr txBox="1"/>
            <p:nvPr/>
          </p:nvSpPr>
          <p:spPr>
            <a:xfrm>
              <a:off x="5086350" y="1245546"/>
              <a:ext cx="2114549" cy="1692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dirty="0" err="1"/>
                <a:t>CNCs</a:t>
              </a:r>
              <a:r>
                <a:rPr lang="pt-BR" sz="1100" dirty="0"/>
                <a:t> estimados – modelo </a:t>
              </a:r>
              <a:r>
                <a:rPr lang="pt-BR" sz="1100" dirty="0" err="1"/>
                <a:t>HGB</a:t>
              </a:r>
              <a:endParaRPr lang="pt-BR" sz="11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154AA9E-C870-4700-8C4D-93EA0F68DCC0}"/>
                </a:ext>
              </a:extLst>
            </p:cNvPr>
            <p:cNvSpPr txBox="1"/>
            <p:nvPr/>
          </p:nvSpPr>
          <p:spPr>
            <a:xfrm>
              <a:off x="1794400" y="1253958"/>
              <a:ext cx="2114549" cy="1692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dirty="0" err="1"/>
                <a:t>CNCs</a:t>
              </a:r>
              <a:r>
                <a:rPr lang="pt-BR" sz="1100" dirty="0"/>
                <a:t> - Dados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5DDA5E1-FD9D-47BC-977F-0F18AC74F5B3}"/>
                </a:ext>
              </a:extLst>
            </p:cNvPr>
            <p:cNvSpPr txBox="1"/>
            <p:nvPr/>
          </p:nvSpPr>
          <p:spPr>
            <a:xfrm>
              <a:off x="5756031" y="4483869"/>
              <a:ext cx="2114549" cy="16158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pt-BR" sz="1050" dirty="0">
                  <a:solidFill>
                    <a:schemeClr val="tx1">
                      <a:lumMod val="50000"/>
                    </a:schemeClr>
                  </a:solidFill>
                </a:rPr>
                <a:t>Adaptado de Leal et al. (2021)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360194"/>
      </p:ext>
    </p:extLst>
  </p:cSld>
  <p:clrMapOvr>
    <a:masterClrMapping/>
  </p:clrMapOvr>
  <p:transition advTm="26318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9836133-0F72-415C-A01C-9F1ABA73C064}"/>
              </a:ext>
            </a:extLst>
          </p:cNvPr>
          <p:cNvSpPr/>
          <p:nvPr/>
        </p:nvSpPr>
        <p:spPr>
          <a:xfrm>
            <a:off x="1253791" y="3918479"/>
            <a:ext cx="6634800" cy="747498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A6D2599-F3D4-415B-A886-0E6D4BF0DD3F}"/>
              </a:ext>
            </a:extLst>
          </p:cNvPr>
          <p:cNvGrpSpPr/>
          <p:nvPr/>
        </p:nvGrpSpPr>
        <p:grpSpPr>
          <a:xfrm>
            <a:off x="1255409" y="1225020"/>
            <a:ext cx="6634800" cy="3333601"/>
            <a:chOff x="1247789" y="1225020"/>
            <a:chExt cx="6648423" cy="333360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42AAC4E-D636-4BB9-AE12-21CA34B09474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25" t="50854" r="25306" b="-645"/>
            <a:stretch/>
          </p:blipFill>
          <p:spPr bwMode="auto">
            <a:xfrm>
              <a:off x="4352194" y="1225021"/>
              <a:ext cx="3544018" cy="33336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CF72D5B-B2B3-4889-8485-1E8402E63296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94" b="50000"/>
            <a:stretch/>
          </p:blipFill>
          <p:spPr bwMode="auto">
            <a:xfrm>
              <a:off x="1247789" y="1225020"/>
              <a:ext cx="3315193" cy="3333600"/>
            </a:xfrm>
            <a:prstGeom prst="rect">
              <a:avLst/>
            </a:prstGeom>
            <a:noFill/>
          </p:spPr>
        </p:pic>
      </p:grpSp>
      <p:pic>
        <p:nvPicPr>
          <p:cNvPr id="18" name="Imagem 17" descr="North Arrow Stock Illustrations – 16,799 North Arrow Stock Illustrations,  Vectors &amp; Clipart - Dreamstime">
            <a:extLst>
              <a:ext uri="{FF2B5EF4-FFF2-40B4-BE49-F238E27FC236}">
                <a16:creationId xmlns:a16="http://schemas.microsoft.com/office/drawing/2014/main" id="{01CABBC0-596E-4FCD-AABB-33C392437C0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305" y="1504559"/>
            <a:ext cx="245745" cy="24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51</a:t>
            </a:fld>
            <a:endParaRPr lang="pt-BR"/>
          </a:p>
        </p:txBody>
      </p:sp>
      <p:grpSp>
        <p:nvGrpSpPr>
          <p:cNvPr id="23" name="Grupo 3">
            <a:extLst>
              <a:ext uri="{FF2B5EF4-FFF2-40B4-BE49-F238E27FC236}">
                <a16:creationId xmlns:a16="http://schemas.microsoft.com/office/drawing/2014/main" id="{4A182028-74E6-4F78-9CE1-D5890114D6C1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5" name="Retângulo de cantos arredondados 4">
              <a:extLst>
                <a:ext uri="{FF2B5EF4-FFF2-40B4-BE49-F238E27FC236}">
                  <a16:creationId xmlns:a16="http://schemas.microsoft.com/office/drawing/2014/main" id="{9854E6ED-DFA5-48AE-A2CD-96C44FF053A4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6" name="Retângulo de cantos arredondados 5">
              <a:extLst>
                <a:ext uri="{FF2B5EF4-FFF2-40B4-BE49-F238E27FC236}">
                  <a16:creationId xmlns:a16="http://schemas.microsoft.com/office/drawing/2014/main" id="{6AE93EDC-CEA1-4135-9B77-2BEE9A011AD2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7" name="Retângulo de cantos arredondados 6">
              <a:extLst>
                <a:ext uri="{FF2B5EF4-FFF2-40B4-BE49-F238E27FC236}">
                  <a16:creationId xmlns:a16="http://schemas.microsoft.com/office/drawing/2014/main" id="{BC07926C-B452-4DD6-840A-82C36AFA23DD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rgbClr val="0724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8" name="Retângulo de cantos arredondados 7">
              <a:extLst>
                <a:ext uri="{FF2B5EF4-FFF2-40B4-BE49-F238E27FC236}">
                  <a16:creationId xmlns:a16="http://schemas.microsoft.com/office/drawing/2014/main" id="{CD2EE4AD-998F-4429-823E-0E656A10EBDF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rgbClr val="CAF9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5A9FE7F-C775-463B-AA0F-C11BE9294142}"/>
              </a:ext>
            </a:extLst>
          </p:cNvPr>
          <p:cNvGrpSpPr/>
          <p:nvPr/>
        </p:nvGrpSpPr>
        <p:grpSpPr>
          <a:xfrm>
            <a:off x="211789" y="194603"/>
            <a:ext cx="2249488" cy="751410"/>
            <a:chOff x="193862" y="194603"/>
            <a:chExt cx="1925516" cy="751410"/>
          </a:xfrm>
        </p:grpSpPr>
        <p:sp>
          <p:nvSpPr>
            <p:cNvPr id="33" name="Título 1">
              <a:extLst>
                <a:ext uri="{FF2B5EF4-FFF2-40B4-BE49-F238E27FC236}">
                  <a16:creationId xmlns:a16="http://schemas.microsoft.com/office/drawing/2014/main" id="{8666654B-8840-40EE-8302-309FB50C2394}"/>
                </a:ext>
              </a:extLst>
            </p:cNvPr>
            <p:cNvSpPr txBox="1">
              <a:spLocks/>
            </p:cNvSpPr>
            <p:nvPr/>
          </p:nvSpPr>
          <p:spPr>
            <a:xfrm>
              <a:off x="193862" y="194603"/>
              <a:ext cx="1749447" cy="351300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Saira SemiCondensed Medium"/>
                <a:buNone/>
                <a:defRPr sz="3200" b="0" i="0" u="none" strike="noStrike" cap="none">
                  <a:solidFill>
                    <a:schemeClr val="dk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defRPr>
              </a:lvl9pPr>
            </a:lstStyle>
            <a:p>
              <a:r>
                <a:rPr lang="pt-BR" dirty="0">
                  <a:latin typeface="+mj-lt"/>
                </a:rPr>
                <a:t>Resultados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61FC345-33E4-4F7C-AE45-04C0F6C7557B}"/>
                </a:ext>
              </a:extLst>
            </p:cNvPr>
            <p:cNvSpPr txBox="1"/>
            <p:nvPr/>
          </p:nvSpPr>
          <p:spPr>
            <a:xfrm>
              <a:off x="193862" y="545903"/>
              <a:ext cx="19255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Modelo </a:t>
              </a:r>
              <a:r>
                <a:rPr lang="pt-BR" sz="20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HGB</a:t>
              </a:r>
              <a:endParaRPr lang="pt-BR" sz="2000"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5" name="Espaço Reservado para Conteúdo 2">
            <a:extLst>
              <a:ext uri="{FF2B5EF4-FFF2-40B4-BE49-F238E27FC236}">
                <a16:creationId xmlns:a16="http://schemas.microsoft.com/office/drawing/2014/main" id="{F314EDA2-BA07-4A11-9EEE-E374B5B9EFCC}"/>
              </a:ext>
            </a:extLst>
          </p:cNvPr>
          <p:cNvSpPr txBox="1">
            <a:spLocks/>
          </p:cNvSpPr>
          <p:nvPr/>
        </p:nvSpPr>
        <p:spPr>
          <a:xfrm>
            <a:off x="2701530" y="764830"/>
            <a:ext cx="3740940" cy="4616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 algn="ctr">
              <a:buNone/>
            </a:pPr>
            <a:r>
              <a:rPr lang="pt-BR" sz="2000" b="1" dirty="0">
                <a:solidFill>
                  <a:srgbClr val="FFC000"/>
                </a:solidFill>
                <a:latin typeface="+mj-lt"/>
              </a:rPr>
              <a:t>N° de Casos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08418E-32C9-406B-B857-111B751F0373}"/>
              </a:ext>
            </a:extLst>
          </p:cNvPr>
          <p:cNvSpPr txBox="1"/>
          <p:nvPr/>
        </p:nvSpPr>
        <p:spPr>
          <a:xfrm>
            <a:off x="1800030" y="1253958"/>
            <a:ext cx="2114549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100" dirty="0" err="1"/>
              <a:t>CNCs</a:t>
            </a:r>
            <a:r>
              <a:rPr lang="pt-BR" sz="1100" dirty="0"/>
              <a:t> -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38FB6D6-7B26-4177-BDFD-7C10BF76C84D}"/>
              </a:ext>
            </a:extLst>
          </p:cNvPr>
          <p:cNvSpPr txBox="1"/>
          <p:nvPr/>
        </p:nvSpPr>
        <p:spPr>
          <a:xfrm>
            <a:off x="5091980" y="1245546"/>
            <a:ext cx="2114549" cy="1692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100" dirty="0" err="1"/>
              <a:t>RMSE</a:t>
            </a:r>
            <a:r>
              <a:rPr lang="pt-BR" sz="1100" dirty="0"/>
              <a:t> – modelo </a:t>
            </a:r>
            <a:r>
              <a:rPr lang="pt-BR" sz="1100" dirty="0" err="1"/>
              <a:t>HGB</a:t>
            </a:r>
            <a:endParaRPr lang="pt-BR" sz="11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3F653CA-24F4-4B20-A625-2DA587C25779}"/>
              </a:ext>
            </a:extLst>
          </p:cNvPr>
          <p:cNvSpPr txBox="1"/>
          <p:nvPr/>
        </p:nvSpPr>
        <p:spPr>
          <a:xfrm>
            <a:off x="5761661" y="4483869"/>
            <a:ext cx="2114549" cy="16158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pt-BR" sz="1050" dirty="0">
                <a:solidFill>
                  <a:schemeClr val="tx1">
                    <a:lumMod val="50000"/>
                  </a:schemeClr>
                </a:solidFill>
              </a:rPr>
              <a:t>Adaptado de Leal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466859608"/>
      </p:ext>
    </p:extLst>
  </p:cSld>
  <p:clrMapOvr>
    <a:masterClrMapping/>
  </p:clrMapOvr>
  <p:transition advTm="13918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9E5C3E7-39E7-4210-8A1B-76EC3FA8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Publicação: Artigo</a:t>
            </a:r>
            <a:r>
              <a:rPr lang="pt-BR" dirty="0"/>
              <a:t> 2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DEFEE1-05CC-4D7F-928A-0C7FEEBB8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F90385-AD6C-4325-8DD9-B6BED4CBCBDD}"/>
              </a:ext>
            </a:extLst>
          </p:cNvPr>
          <p:cNvSpPr txBox="1"/>
          <p:nvPr/>
        </p:nvSpPr>
        <p:spPr>
          <a:xfrm>
            <a:off x="2279591" y="4535249"/>
            <a:ext cx="4584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i="0" u="none" strike="noStrike" dirty="0">
                <a:solidFill>
                  <a:schemeClr val="tx1">
                    <a:lumMod val="65000"/>
                  </a:schemeClr>
                </a:solidFill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BR" sz="1100" b="1" i="0" u="none" strike="noStrike">
                <a:solidFill>
                  <a:schemeClr val="tx1">
                    <a:lumMod val="65000"/>
                  </a:schemeClr>
                </a:solidFill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://doi.org/10.1029/2020GH000327</a:t>
            </a:r>
            <a:endParaRPr lang="pt-BR" sz="11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FD95E5-0D85-4058-B6BA-3CF65C830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90" y="1661760"/>
            <a:ext cx="7343419" cy="26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1154"/>
      </p:ext>
    </p:extLst>
  </p:cSld>
  <p:clrMapOvr>
    <a:masterClrMapping/>
  </p:clrMapOvr>
  <p:transition advTm="4166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>
                <a:solidFill>
                  <a:srgbClr val="FFC000"/>
                </a:solidFill>
                <a:latin typeface="+mj-lt"/>
              </a:rPr>
              <a:t>Conclusões – 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7850" y="1430148"/>
            <a:ext cx="6408000" cy="3033900"/>
          </a:xfrm>
        </p:spPr>
        <p:txBody>
          <a:bodyPr>
            <a:normAutofit fontScale="92500" lnSpcReduction="20000"/>
          </a:bodyPr>
          <a:lstStyle/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Caracterizar o perfil socioepidemiológico da hepatite-A na área de estudo para o período analisado (2008-2017).</a:t>
            </a:r>
            <a:endParaRPr lang="pt-BR" sz="1600" u="none" strike="noStrike" kern="0" spc="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Identificar os agrupamentos (</a:t>
            </a:r>
            <a:r>
              <a:rPr lang="pt-BR" sz="1600" i="1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clusters</a:t>
            </a:r>
            <a:r>
              <a:rPr lang="pt-BR" sz="1600" u="none" strike="noStrike" kern="0" spc="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) espaciais e espaço-temporais de relevância à transmissão da hepatite-A.</a:t>
            </a:r>
          </a:p>
          <a:p>
            <a:pPr marL="342900" lvl="0" indent="-342900"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  <a:tabLst>
                <a:tab pos="631190" algn="l"/>
              </a:tabLst>
            </a:pPr>
            <a:r>
              <a:rPr lang="pt-BR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Modelar a transmissão da hepatite-A com base em dados sociodemográficos e ambientais detectáveis por sensoriamento remoto.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Google Shape;243;p17">
            <a:extLst>
              <a:ext uri="{FF2B5EF4-FFF2-40B4-BE49-F238E27FC236}">
                <a16:creationId xmlns:a16="http://schemas.microsoft.com/office/drawing/2014/main" id="{E6541AF5-4F65-4805-837E-B82242053B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7773E17-7C4D-4F0F-BE99-9941B6A5D2AC}"/>
              </a:ext>
            </a:extLst>
          </p:cNvPr>
          <p:cNvSpPr/>
          <p:nvPr/>
        </p:nvSpPr>
        <p:spPr>
          <a:xfrm>
            <a:off x="1028700" y="1524000"/>
            <a:ext cx="6768000" cy="1615362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EE073D-70E4-4033-AD49-3DAAEE9469A1}"/>
              </a:ext>
            </a:extLst>
          </p:cNvPr>
          <p:cNvSpPr/>
          <p:nvPr/>
        </p:nvSpPr>
        <p:spPr>
          <a:xfrm flipV="1">
            <a:off x="1028700" y="3337304"/>
            <a:ext cx="6768000" cy="984248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E8FC0B8-8B6B-4341-8054-D583EF7E25ED}"/>
              </a:ext>
            </a:extLst>
          </p:cNvPr>
          <p:cNvSpPr/>
          <p:nvPr/>
        </p:nvSpPr>
        <p:spPr>
          <a:xfrm>
            <a:off x="7858500" y="2156031"/>
            <a:ext cx="900000" cy="351299"/>
          </a:xfrm>
          <a:prstGeom prst="rect">
            <a:avLst/>
          </a:prstGeom>
          <a:solidFill>
            <a:srgbClr val="4BEA6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/>
              <a:t>Artigo 1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B2CAF87-E194-4D42-9359-9069461DA44E}"/>
              </a:ext>
            </a:extLst>
          </p:cNvPr>
          <p:cNvSpPr/>
          <p:nvPr/>
        </p:nvSpPr>
        <p:spPr>
          <a:xfrm>
            <a:off x="7858500" y="3653778"/>
            <a:ext cx="900000" cy="351299"/>
          </a:xfrm>
          <a:prstGeom prst="rect">
            <a:avLst/>
          </a:prstGeom>
          <a:solidFill>
            <a:srgbClr val="4BEA6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/>
              <a:t>Artigo 2</a:t>
            </a:r>
          </a:p>
        </p:txBody>
      </p:sp>
    </p:spTree>
    <p:extLst>
      <p:ext uri="{BB962C8B-B14F-4D97-AF65-F5344CB8AC3E}">
        <p14:creationId xmlns:p14="http://schemas.microsoft.com/office/powerpoint/2010/main" val="329787589"/>
      </p:ext>
    </p:extLst>
  </p:cSld>
  <p:clrMapOvr>
    <a:masterClrMapping/>
  </p:clrMapOvr>
  <p:transition advTm="9971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18A3A7-9518-4F71-8F24-7E1901AB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C000"/>
                </a:solidFill>
                <a:latin typeface="+mj-lt"/>
              </a:rPr>
              <a:t>Conclusões – Artigo 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DF9976-CBDA-4C4A-829D-20144F5E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t-BR" sz="18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incidência apresentou uma tendência temporal negativa, especialmente após 2015.</a:t>
            </a:r>
          </a:p>
          <a:p>
            <a:pPr marL="114300" indent="0">
              <a:buNone/>
            </a:pPr>
            <a:endParaRPr lang="pt-BR" sz="18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 perfil socioepidemiológico dos </a:t>
            </a:r>
            <a:r>
              <a:rPr lang="pt-BR" sz="18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CNCs</a:t>
            </a:r>
            <a:r>
              <a:rPr lang="pt-BR" sz="18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para hepatite-A apresentou distribuição heterogênea quanto ao sexo, raça/cor, etnia e faixa etária acometida.</a:t>
            </a:r>
          </a:p>
          <a:p>
            <a:pPr marL="114300" indent="0">
              <a:buNone/>
            </a:pPr>
            <a:endParaRPr lang="pt-BR" sz="18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+mn-lt"/>
              </a:rPr>
              <a:t>Houve envelhecimento dos </a:t>
            </a:r>
            <a:r>
              <a:rPr lang="pt-BR" sz="1800" dirty="0" err="1">
                <a:solidFill>
                  <a:schemeClr val="tx1"/>
                </a:solidFill>
                <a:latin typeface="+mn-lt"/>
              </a:rPr>
              <a:t>CNCs</a:t>
            </a:r>
            <a:r>
              <a:rPr lang="pt-BR" sz="1800" dirty="0">
                <a:solidFill>
                  <a:schemeClr val="tx1"/>
                </a:solidFill>
                <a:latin typeface="+mn-lt"/>
              </a:rPr>
              <a:t> para Hepatite-A, especialmente após 2015.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971163"/>
      </p:ext>
    </p:extLst>
  </p:cSld>
  <p:clrMapOvr>
    <a:masterClrMapping/>
  </p:clrMapOvr>
  <p:transition advTm="35281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18A3A7-9518-4F71-8F24-7E1901AB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C000"/>
                </a:solidFill>
                <a:latin typeface="+mj-lt"/>
              </a:rPr>
              <a:t>Conclusões – Artigo 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DF9976-CBDA-4C4A-829D-20144F5E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As análises de dependência espacial (</a:t>
            </a:r>
            <a:r>
              <a:rPr lang="pt-BR" sz="1800" dirty="0" err="1">
                <a:effectLst/>
                <a:latin typeface="+mj-lt"/>
                <a:ea typeface="Calibri" panose="020F0502020204030204" pitchFamily="34" charset="0"/>
              </a:rPr>
              <a:t>IGM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 e LISA) e espaço-temporais (</a:t>
            </a:r>
            <a:r>
              <a:rPr lang="pt-BR" sz="1800" dirty="0" err="1">
                <a:effectLst/>
                <a:latin typeface="+mj-lt"/>
                <a:ea typeface="Calibri" panose="020F0502020204030204" pitchFamily="34" charset="0"/>
              </a:rPr>
              <a:t>scan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) foram efetivas na detecção de aglomerados (</a:t>
            </a:r>
            <a:r>
              <a:rPr lang="pt-BR" sz="1800" i="1" dirty="0" err="1">
                <a:effectLst/>
                <a:latin typeface="+mj-lt"/>
                <a:ea typeface="Calibri" panose="020F0502020204030204" pitchFamily="34" charset="0"/>
              </a:rPr>
              <a:t>hotspots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) para os </a:t>
            </a:r>
            <a:r>
              <a:rPr lang="pt-BR" sz="1800" dirty="0" err="1">
                <a:effectLst/>
                <a:latin typeface="+mj-lt"/>
                <a:ea typeface="Calibri" panose="020F0502020204030204" pitchFamily="34" charset="0"/>
              </a:rPr>
              <a:t>CNCs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 da hepatite-A.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Os agrupamentos apresentaram riscos relativos (RR) específicos para cada período de análise (antes e depois do programa de vacinação pública).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554946"/>
      </p:ext>
    </p:extLst>
  </p:cSld>
  <p:clrMapOvr>
    <a:masterClrMapping/>
  </p:clrMapOvr>
  <p:transition advTm="21720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3C33642E-AED0-4A4E-B03B-B8B1FFF27CD9}"/>
              </a:ext>
            </a:extLst>
          </p:cNvPr>
          <p:cNvSpPr txBox="1">
            <a:spLocks/>
          </p:cNvSpPr>
          <p:nvPr/>
        </p:nvSpPr>
        <p:spPr>
          <a:xfrm>
            <a:off x="451716" y="3937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18A3A7-9518-4F71-8F24-7E1901AB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C000"/>
                </a:solidFill>
                <a:latin typeface="+mj-lt"/>
              </a:rPr>
              <a:t>Conclusões – Artigo 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DF9976-CBDA-4C4A-829D-20144F5E078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wrap="square" lIns="0">
            <a:normAutofit/>
          </a:bodyPr>
          <a:lstStyle/>
          <a:p>
            <a:pPr marL="360000" algn="just">
              <a:spcBef>
                <a:spcPts val="1200"/>
              </a:spcBef>
              <a:spcAft>
                <a:spcPts val="600"/>
              </a:spcAft>
            </a:pP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As mesorregiões mais acometidas pela doença foram aquelas contendo comunidades ribeirinhas, aglomerados subnormais e centros urbanos.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56</a:t>
            </a:fld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4116B3E-3DF4-40BB-B48D-B0B07F999E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96075" y="2388102"/>
            <a:ext cx="3340076" cy="2361691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298E2B2-827F-4BA5-A71A-E2CAB2F2B413}"/>
              </a:ext>
            </a:extLst>
          </p:cNvPr>
          <p:cNvSpPr txBox="1"/>
          <p:nvPr/>
        </p:nvSpPr>
        <p:spPr>
          <a:xfrm>
            <a:off x="1558344" y="3307707"/>
            <a:ext cx="2777899" cy="802065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txBody>
          <a:bodyPr wrap="square" tIns="0" bIns="108000">
            <a:spAutoFit/>
          </a:bodyPr>
          <a:lstStyle/>
          <a:p>
            <a:pPr marL="114300" indent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Baixo Amazonas, Marajó e Metropolitana de Belém</a:t>
            </a:r>
            <a:endParaRPr lang="pt-BR" sz="16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51281"/>
      </p:ext>
    </p:extLst>
  </p:cSld>
  <p:clrMapOvr>
    <a:masterClrMapping/>
  </p:clrMapOvr>
  <p:transition advTm="23137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B685A-88F8-4E8A-8BAA-6878AC9C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C000"/>
                </a:solidFill>
                <a:latin typeface="+mj-lt"/>
              </a:rPr>
              <a:t>Conclusões – Artigo 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FC781D-DF83-4495-A491-28DE38792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324000">
            <a:normAutofit fontScale="85000" lnSpcReduction="10000"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O modelo </a:t>
            </a:r>
            <a:r>
              <a:rPr lang="pt-BR" sz="1800" dirty="0" err="1">
                <a:effectLst/>
                <a:latin typeface="+mj-lt"/>
                <a:ea typeface="Calibri" panose="020F0502020204030204" pitchFamily="34" charset="0"/>
              </a:rPr>
              <a:t>HGB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 foi o mais indicado para a área e período de estudados (menor </a:t>
            </a:r>
            <a:r>
              <a:rPr lang="pt-BR" sz="1800" dirty="0" err="1">
                <a:effectLst/>
                <a:latin typeface="+mj-lt"/>
                <a:ea typeface="Calibri" panose="020F0502020204030204" pitchFamily="34" charset="0"/>
              </a:rPr>
              <a:t>RMSE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, e maior R</a:t>
            </a:r>
            <a:r>
              <a:rPr lang="pt-BR" sz="1800" baseline="30000" dirty="0">
                <a:effectLst/>
                <a:latin typeface="+mj-lt"/>
                <a:ea typeface="Calibri" panose="020F0502020204030204" pitchFamily="34" charset="0"/>
              </a:rPr>
              <a:t>2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).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Tanto parâmetros sociodemográficos quanto ambientais se mostraram estatisticamente significativos para a modelagem dos </a:t>
            </a:r>
            <a:r>
              <a:rPr lang="pt-BR" sz="1800" dirty="0" err="1">
                <a:effectLst/>
                <a:latin typeface="+mj-lt"/>
                <a:ea typeface="Calibri" panose="020F0502020204030204" pitchFamily="34" charset="0"/>
              </a:rPr>
              <a:t>CNCs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 de hepatite-A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As </a:t>
            </a:r>
            <a:r>
              <a:rPr lang="pt-BR" sz="1800" dirty="0" err="1">
                <a:effectLst/>
                <a:latin typeface="+mj-lt"/>
                <a:ea typeface="Calibri" panose="020F0502020204030204" pitchFamily="34" charset="0"/>
              </a:rPr>
              <a:t>PPFs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 foram estatisticamente não significativas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latin typeface="+mj-lt"/>
                <a:ea typeface="Calibri" panose="020F0502020204030204" pitchFamily="34" charset="0"/>
              </a:rPr>
              <a:t>A cobertura de vacinação nacional contra hepatite-A foi pouco significativa (7° mais importante  - análise de permutação)</a:t>
            </a:r>
            <a:endParaRPr lang="pt-BR" sz="1800" dirty="0">
              <a:effectLst/>
              <a:latin typeface="+mj-lt"/>
              <a:ea typeface="Calibri" panose="020F0502020204030204" pitchFamily="34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pt-BR" sz="1800" dirty="0"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F61D0-B32F-4F15-9F0C-A23EA7D3A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F375F1-E205-4980-A009-A14D3FA57114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647617"/>
      </p:ext>
    </p:extLst>
  </p:cSld>
  <p:clrMapOvr>
    <a:masterClrMapping/>
  </p:clrMapOvr>
  <p:transition advTm="22613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98F35-3C10-49E3-94DB-63E671DC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50" y="1430148"/>
            <a:ext cx="6728400" cy="3373672"/>
          </a:xfrm>
        </p:spPr>
        <p:txBody>
          <a:bodyPr>
            <a:normAutofit/>
          </a:bodyPr>
          <a:lstStyle/>
          <a:p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Este estudo reforça o entendimento de que o Pará ainda carece de maiores esforços no setor de infraestrutura e saúde pública, especialmente em relação ao</a:t>
            </a:r>
            <a:r>
              <a:rPr lang="pt-BR" sz="1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saneamento, descarte adequado de resíduos, acessibilidade a água potável e educação.</a:t>
            </a:r>
          </a:p>
          <a:p>
            <a:pPr marL="114300" indent="0">
              <a:buNone/>
            </a:pPr>
            <a:endParaRPr lang="pt-BR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Em virtude da condição social, cultural, sanitária e educacional do Pará, considera-se a hepatite-A um problema ainda atual e recorrente, demandando contínuo monitoramento para prevenção e controle da doença.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72D916-51AF-42A9-8654-F08647C4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58</a:t>
            </a:fld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0122422-3345-4D85-865D-DE133F3D8FB7}"/>
              </a:ext>
            </a:extLst>
          </p:cNvPr>
          <p:cNvSpPr txBox="1">
            <a:spLocks/>
          </p:cNvSpPr>
          <p:nvPr/>
        </p:nvSpPr>
        <p:spPr>
          <a:xfrm>
            <a:off x="451716" y="53340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8DFED4A-86CD-4E17-AA32-0C288FD8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FFC000"/>
                </a:solidFill>
                <a:latin typeface="+mj-lt"/>
              </a:rPr>
              <a:t>Considerações</a:t>
            </a:r>
            <a:r>
              <a:rPr lang="en-US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+mj-lt"/>
              </a:rPr>
              <a:t>Finais</a:t>
            </a:r>
            <a:endParaRPr lang="pt-BR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7571064"/>
      </p:ext>
    </p:extLst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98F35-3C10-49E3-94DB-63E671DC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50" y="1430148"/>
            <a:ext cx="6728400" cy="3373672"/>
          </a:xfrm>
        </p:spPr>
        <p:txBody>
          <a:bodyPr wrap="square">
            <a:normAutofit/>
          </a:bodyPr>
          <a:lstStyle/>
          <a:p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Uma vez que as políticas de vacinação pública são a principal forma de controle da hepatite-A, entende-se que, em sua ausência, seja por escassez na oferta ou mesmo de recursos humanos, é esperado um aumento nas taxas de transmissão da doença, em especial nas regiões mais carentes.</a:t>
            </a:r>
          </a:p>
          <a:p>
            <a:pPr marL="114300" indent="0">
              <a:buNone/>
            </a:pPr>
            <a:endParaRPr lang="pt-BR" sz="1800" dirty="0"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pt-B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Dada a aplicabilidade do sensoriamento remoto no mapeamento de fatores sociodemográficos e ambientais de relevância epidemiológica, este estudo reforça a necessidade de sua inclusão em estudos epidemiológicos.</a:t>
            </a:r>
          </a:p>
          <a:p>
            <a:endParaRPr lang="pt-BR" sz="1800" dirty="0"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72D916-51AF-42A9-8654-F08647C4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59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2C5767C-096C-49F2-BEC2-CBA5B8BE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FFC000"/>
                </a:solidFill>
                <a:latin typeface="+mj-lt"/>
              </a:rPr>
              <a:t>Considerações</a:t>
            </a:r>
            <a:r>
              <a:rPr lang="en-US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+mj-lt"/>
              </a:rPr>
              <a:t>Finais</a:t>
            </a:r>
            <a:endParaRPr lang="pt-BR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0917016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D2062F0C-6A13-4990-8B75-8E3F49C59ED5}"/>
              </a:ext>
            </a:extLst>
          </p:cNvPr>
          <p:cNvSpPr txBox="1">
            <a:spLocks/>
          </p:cNvSpPr>
          <p:nvPr/>
        </p:nvSpPr>
        <p:spPr>
          <a:xfrm>
            <a:off x="774681" y="826691"/>
            <a:ext cx="7161569" cy="340138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r>
              <a:rPr lang="pt-BR" b="1" dirty="0">
                <a:latin typeface="+mn-lt"/>
              </a:rPr>
              <a:t>Virulência </a:t>
            </a:r>
            <a:r>
              <a:rPr lang="pt-BR" dirty="0">
                <a:latin typeface="+mn-lt"/>
              </a:rPr>
              <a:t>(idade dependente) 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E18640A-C981-431C-BA44-2452881F17AF}"/>
              </a:ext>
            </a:extLst>
          </p:cNvPr>
          <p:cNvSpPr txBox="1">
            <a:spLocks/>
          </p:cNvSpPr>
          <p:nvPr/>
        </p:nvSpPr>
        <p:spPr>
          <a:xfrm>
            <a:off x="451716" y="420867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  <p:sp>
        <p:nvSpPr>
          <p:cNvPr id="14" name="Google Shape;243;p17">
            <a:extLst>
              <a:ext uri="{FF2B5EF4-FFF2-40B4-BE49-F238E27FC236}">
                <a16:creationId xmlns:a16="http://schemas.microsoft.com/office/drawing/2014/main" id="{A1F99F07-9BB7-49D1-8A8A-C5432DD2C6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047A880-A9B9-4AE5-82A5-04CB49675791}"/>
              </a:ext>
            </a:extLst>
          </p:cNvPr>
          <p:cNvGrpSpPr>
            <a:grpSpLocks noChangeAspect="1"/>
          </p:cNvGrpSpPr>
          <p:nvPr/>
        </p:nvGrpSpPr>
        <p:grpSpPr>
          <a:xfrm>
            <a:off x="1776616" y="1673557"/>
            <a:ext cx="5590769" cy="2772319"/>
            <a:chOff x="2148863" y="1997407"/>
            <a:chExt cx="4846274" cy="2403143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D048C39D-767D-4804-BC2A-478EA544F089}"/>
                </a:ext>
              </a:extLst>
            </p:cNvPr>
            <p:cNvGrpSpPr/>
            <p:nvPr/>
          </p:nvGrpSpPr>
          <p:grpSpPr>
            <a:xfrm>
              <a:off x="2148863" y="1997407"/>
              <a:ext cx="4846274" cy="399350"/>
              <a:chOff x="1986834" y="1997407"/>
              <a:chExt cx="4846274" cy="399350"/>
            </a:xfrm>
          </p:grpSpPr>
          <p:sp>
            <p:nvSpPr>
              <p:cNvPr id="9" name="Seta: para a Direita 8">
                <a:extLst>
                  <a:ext uri="{FF2B5EF4-FFF2-40B4-BE49-F238E27FC236}">
                    <a16:creationId xmlns:a16="http://schemas.microsoft.com/office/drawing/2014/main" id="{2EE1B7FE-467F-48CF-860F-FD6355D71E97}"/>
                  </a:ext>
                </a:extLst>
              </p:cNvPr>
              <p:cNvSpPr/>
              <p:nvPr/>
            </p:nvSpPr>
            <p:spPr>
              <a:xfrm>
                <a:off x="2566350" y="1997407"/>
                <a:ext cx="3601517" cy="392966"/>
              </a:xfrm>
              <a:prstGeom prst="rightArrow">
                <a:avLst/>
              </a:prstGeom>
              <a:gradFill>
                <a:gsLst>
                  <a:gs pos="0">
                    <a:srgbClr val="FF0000"/>
                  </a:gs>
                  <a:gs pos="90000">
                    <a:schemeClr val="accent3"/>
                  </a:gs>
                  <a:gs pos="54000">
                    <a:schemeClr val="accent2"/>
                  </a:gs>
                  <a:gs pos="22000">
                    <a:srgbClr val="FF0000"/>
                  </a:gs>
                </a:gsLst>
                <a:lin ang="8100019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Sinal de Adição 11">
                <a:extLst>
                  <a:ext uri="{FF2B5EF4-FFF2-40B4-BE49-F238E27FC236}">
                    <a16:creationId xmlns:a16="http://schemas.microsoft.com/office/drawing/2014/main" id="{C3788FCD-6D54-4F5B-BD1B-6A2F160517E6}"/>
                  </a:ext>
                </a:extLst>
              </p:cNvPr>
              <p:cNvSpPr/>
              <p:nvPr/>
            </p:nvSpPr>
            <p:spPr>
              <a:xfrm>
                <a:off x="6356858" y="2003791"/>
                <a:ext cx="476250" cy="392966"/>
              </a:xfrm>
              <a:prstGeom prst="mathPlus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Sinal de Subtração 12">
                <a:extLst>
                  <a:ext uri="{FF2B5EF4-FFF2-40B4-BE49-F238E27FC236}">
                    <a16:creationId xmlns:a16="http://schemas.microsoft.com/office/drawing/2014/main" id="{B526B8D0-6178-4075-BF62-332F8A0CA889}"/>
                  </a:ext>
                </a:extLst>
              </p:cNvPr>
              <p:cNvSpPr/>
              <p:nvPr/>
            </p:nvSpPr>
            <p:spPr>
              <a:xfrm>
                <a:off x="1986834" y="2014537"/>
                <a:ext cx="390525" cy="371475"/>
              </a:xfrm>
              <a:prstGeom prst="mathMinus">
                <a:avLst/>
              </a:prstGeom>
              <a:solidFill>
                <a:srgbClr val="2DA8C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64171A2A-7BC8-4EE2-AAE6-26870E4C6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1847"/>
            <a:stretch/>
          </p:blipFill>
          <p:spPr>
            <a:xfrm>
              <a:off x="2445464" y="2576735"/>
              <a:ext cx="4253073" cy="1823815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197586B-1F0E-4209-9ED9-7EABEA2B541B}"/>
                </a:ext>
              </a:extLst>
            </p:cNvPr>
            <p:cNvSpPr txBox="1"/>
            <p:nvPr/>
          </p:nvSpPr>
          <p:spPr>
            <a:xfrm>
              <a:off x="2372700" y="2546940"/>
              <a:ext cx="115728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b="0" dirty="0">
                  <a:solidFill>
                    <a:schemeClr val="tx1">
                      <a:lumMod val="65000"/>
                    </a:schemeClr>
                  </a:solidFill>
                  <a:effectLst/>
                  <a:latin typeface="Inria Sans Light" panose="020B0604020202020204" charset="0"/>
                </a:rPr>
                <a:t>BARAKAT (2016)</a:t>
              </a:r>
              <a:endParaRPr lang="pt-BR" sz="900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</p:grpSp>
      <p:grpSp>
        <p:nvGrpSpPr>
          <p:cNvPr id="19" name="Grupo 3">
            <a:extLst>
              <a:ext uri="{FF2B5EF4-FFF2-40B4-BE49-F238E27FC236}">
                <a16:creationId xmlns:a16="http://schemas.microsoft.com/office/drawing/2014/main" id="{D9EE1AFF-B075-4E50-BE58-B571E14C56FE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0" name="Retângulo de cantos arredondados 4">
              <a:extLst>
                <a:ext uri="{FF2B5EF4-FFF2-40B4-BE49-F238E27FC236}">
                  <a16:creationId xmlns:a16="http://schemas.microsoft.com/office/drawing/2014/main" id="{7A32752E-B2B0-4E5D-97EB-90E97EE8A2DD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1" name="Retângulo de cantos arredondados 5">
              <a:extLst>
                <a:ext uri="{FF2B5EF4-FFF2-40B4-BE49-F238E27FC236}">
                  <a16:creationId xmlns:a16="http://schemas.microsoft.com/office/drawing/2014/main" id="{BC99F87A-C35A-4F0A-86EA-EDBE9C9B008A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2" name="Retângulo de cantos arredondados 6">
              <a:extLst>
                <a:ext uri="{FF2B5EF4-FFF2-40B4-BE49-F238E27FC236}">
                  <a16:creationId xmlns:a16="http://schemas.microsoft.com/office/drawing/2014/main" id="{DB1AB461-5861-4A3D-9B4D-E3892F0E0829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3" name="Retângulo de cantos arredondados 7">
              <a:extLst>
                <a:ext uri="{FF2B5EF4-FFF2-40B4-BE49-F238E27FC236}">
                  <a16:creationId xmlns:a16="http://schemas.microsoft.com/office/drawing/2014/main" id="{FF6A5FB7-0EE1-4104-A630-80E9ACE781A2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</p:spTree>
  </p:cSld>
  <p:clrMapOvr>
    <a:masterClrMapping/>
  </p:clrMapOvr>
  <p:transition advTm="39832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98F35-3C10-49E3-94DB-63E671DC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50" y="1430148"/>
            <a:ext cx="6728400" cy="3373672"/>
          </a:xfrm>
        </p:spPr>
        <p:txBody>
          <a:bodyPr/>
          <a:lstStyle/>
          <a:p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Os métodos aqui empregados podem ser aplicáveis a outras doenças sociais, não se restringindo apenas à hepatite-A:</a:t>
            </a:r>
          </a:p>
          <a:p>
            <a:pPr lvl="1"/>
            <a:r>
              <a:rPr lang="pt-BR" sz="1800" dirty="0">
                <a:solidFill>
                  <a:srgbClr val="F6D340"/>
                </a:solidFill>
                <a:latin typeface="+mj-lt"/>
                <a:ea typeface="Calibri" panose="020F0502020204030204" pitchFamily="34" charset="0"/>
              </a:rPr>
              <a:t>Por veiculação hídrica</a:t>
            </a:r>
            <a:r>
              <a:rPr lang="pt-BR" sz="1800" dirty="0">
                <a:latin typeface="+mj-lt"/>
                <a:ea typeface="Calibri" panose="020F0502020204030204" pitchFamily="34" charset="0"/>
              </a:rPr>
              <a:t>: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 leptospirose, diarreia, cólera, febre tifoide, etc.</a:t>
            </a:r>
          </a:p>
          <a:p>
            <a:pPr lvl="1"/>
            <a:r>
              <a:rPr lang="pt-BR" sz="1800" dirty="0">
                <a:solidFill>
                  <a:srgbClr val="F6D340"/>
                </a:solidFill>
                <a:latin typeface="+mj-lt"/>
                <a:ea typeface="Calibri" panose="020F0502020204030204" pitchFamily="34" charset="0"/>
              </a:rPr>
              <a:t>Veiculação vetorial</a:t>
            </a:r>
            <a:r>
              <a:rPr lang="pt-BR" sz="1800" dirty="0">
                <a:latin typeface="+mj-lt"/>
                <a:ea typeface="Calibri" panose="020F0502020204030204" pitchFamily="34" charset="0"/>
              </a:rPr>
              <a:t>: </a:t>
            </a:r>
            <a:r>
              <a:rPr lang="pt-BR" sz="1800" dirty="0">
                <a:effectLst/>
                <a:latin typeface="+mj-lt"/>
                <a:ea typeface="Calibri" panose="020F0502020204030204" pitchFamily="34" charset="0"/>
              </a:rPr>
              <a:t>esquistossomose, dengue, etc.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72D916-51AF-42A9-8654-F08647C4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fld id="{97F375F1-E205-4980-A009-A14D3FA57114}" type="slidenum">
              <a:rPr lang="pt-BR" smtClean="0"/>
              <a:t>60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FF91A69-1B7E-4484-B9A5-D69EA86E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FFC000"/>
                </a:solidFill>
                <a:latin typeface="+mj-lt"/>
              </a:rPr>
              <a:t>Considerações</a:t>
            </a:r>
            <a:r>
              <a:rPr lang="en-US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+mj-lt"/>
              </a:rPr>
              <a:t>Finais</a:t>
            </a:r>
            <a:endParaRPr lang="pt-BR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1276494"/>
      </p:ext>
    </p:extLst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9E5C3E7-39E7-4210-8A1B-76EC3FA8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Perspectivas Futuras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811FF4-AC73-4F26-8EF1-B0825556A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F6D340"/>
                </a:solidFill>
                <a:latin typeface="+mj-lt"/>
              </a:rPr>
              <a:t>Outros dados</a:t>
            </a:r>
            <a:r>
              <a:rPr lang="pt-BR" dirty="0">
                <a:latin typeface="+mj-lt"/>
              </a:rPr>
              <a:t>: detecção de alagamento</a:t>
            </a:r>
          </a:p>
          <a:p>
            <a:pPr lvl="2"/>
            <a:endParaRPr lang="pt-BR" dirty="0">
              <a:latin typeface="+mj-lt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DEFEE1-05CC-4D7F-928A-0C7FEEBB8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61</a:t>
            </a:fld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2703BBB-FD29-4EB6-AF4C-043F20BF6D35}"/>
              </a:ext>
            </a:extLst>
          </p:cNvPr>
          <p:cNvGrpSpPr/>
          <p:nvPr/>
        </p:nvGrpSpPr>
        <p:grpSpPr>
          <a:xfrm>
            <a:off x="1077310" y="2112152"/>
            <a:ext cx="6989380" cy="2166532"/>
            <a:chOff x="1077310" y="2837361"/>
            <a:chExt cx="6989380" cy="2166532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73E743C-1A97-4EDD-A34F-13CFD3AA7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24" t="13192" r="11839" b="52799"/>
            <a:stretch/>
          </p:blipFill>
          <p:spPr>
            <a:xfrm>
              <a:off x="1077310" y="2837361"/>
              <a:ext cx="6989380" cy="1748439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295FAE0-4D77-4558-B98B-AE265F6DBAA7}"/>
                </a:ext>
              </a:extLst>
            </p:cNvPr>
            <p:cNvSpPr txBox="1"/>
            <p:nvPr/>
          </p:nvSpPr>
          <p:spPr>
            <a:xfrm>
              <a:off x="2048204" y="4634561"/>
              <a:ext cx="50475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800" dirty="0">
                  <a:solidFill>
                    <a:srgbClr val="E2AA3A"/>
                  </a:solidFill>
                </a:rPr>
                <a:t>https://www.ssec.wisc.edu/flood-map-demo/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876139"/>
      </p:ext>
    </p:extLst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9E5C3E7-39E7-4210-8A1B-76EC3FA8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Perspectivas Futuras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811FF4-AC73-4F26-8EF1-B0825556A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6976030" cy="3033900"/>
          </a:xfrm>
        </p:spPr>
        <p:txBody>
          <a:bodyPr/>
          <a:lstStyle/>
          <a:p>
            <a:r>
              <a:rPr lang="pt-BR" b="1" dirty="0">
                <a:solidFill>
                  <a:srgbClr val="F6D340"/>
                </a:solidFill>
                <a:latin typeface="+mj-lt"/>
              </a:rPr>
              <a:t>Outros dados:</a:t>
            </a:r>
          </a:p>
          <a:p>
            <a:pPr lvl="1"/>
            <a:r>
              <a:rPr lang="pt-BR" dirty="0">
                <a:latin typeface="+mj-lt"/>
              </a:rPr>
              <a:t>Dados de campo (e.g. carga viral)</a:t>
            </a:r>
          </a:p>
          <a:p>
            <a:pPr lvl="1"/>
            <a:r>
              <a:rPr lang="pt-BR" dirty="0">
                <a:latin typeface="+mj-lt"/>
              </a:rPr>
              <a:t>Vazão/tempo de residência</a:t>
            </a:r>
          </a:p>
          <a:p>
            <a:pPr lvl="1"/>
            <a:r>
              <a:rPr lang="pt-BR" dirty="0">
                <a:latin typeface="+mj-lt"/>
              </a:rPr>
              <a:t>Cota hídrica</a:t>
            </a:r>
          </a:p>
          <a:p>
            <a:pPr lvl="2"/>
            <a:endParaRPr lang="pt-BR" dirty="0">
              <a:latin typeface="+mj-lt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DEFEE1-05CC-4D7F-928A-0C7FEEBB8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62</a:t>
            </a:fld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3F746C9-3EDA-4939-8DE8-0B435D259EE4}"/>
              </a:ext>
            </a:extLst>
          </p:cNvPr>
          <p:cNvGrpSpPr/>
          <p:nvPr/>
        </p:nvGrpSpPr>
        <p:grpSpPr>
          <a:xfrm>
            <a:off x="1415921" y="3225800"/>
            <a:ext cx="6236545" cy="1763606"/>
            <a:chOff x="1415921" y="3225800"/>
            <a:chExt cx="6236545" cy="1763606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FF0C098C-66FD-4FC7-A8C7-276BF32DE4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1534" y="3225800"/>
              <a:ext cx="6160932" cy="1763606"/>
              <a:chOff x="1155905" y="2793161"/>
              <a:chExt cx="6759264" cy="1897200"/>
            </a:xfrm>
          </p:grpSpPr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294AA439-C392-4E2D-9612-05E74362B5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4280" y="2793161"/>
                <a:ext cx="2920889" cy="1897200"/>
                <a:chOff x="4262769" y="2491740"/>
                <a:chExt cx="3673381" cy="2499360"/>
              </a:xfrm>
            </p:grpSpPr>
            <p:pic>
              <p:nvPicPr>
                <p:cNvPr id="6" name="Imagem 5">
                  <a:extLst>
                    <a:ext uri="{FF2B5EF4-FFF2-40B4-BE49-F238E27FC236}">
                      <a16:creationId xmlns:a16="http://schemas.microsoft.com/office/drawing/2014/main" id="{13B8766F-3C53-4521-823D-9715729D91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2769" y="2491740"/>
                  <a:ext cx="3673381" cy="2499360"/>
                </a:xfrm>
                <a:prstGeom prst="rect">
                  <a:avLst/>
                </a:prstGeom>
              </p:spPr>
            </p:pic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FB705ECD-902D-485D-9E83-5E429C453576}"/>
                    </a:ext>
                  </a:extLst>
                </p:cNvPr>
                <p:cNvSpPr txBox="1"/>
                <p:nvPr/>
              </p:nvSpPr>
              <p:spPr>
                <a:xfrm rot="5400000">
                  <a:off x="7046734" y="3230334"/>
                  <a:ext cx="1548000" cy="230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900" dirty="0">
                      <a:solidFill>
                        <a:schemeClr val="tx1">
                          <a:lumMod val="65000"/>
                        </a:schemeClr>
                      </a:solidFill>
                    </a:rPr>
                    <a:t>BARBOSA et al (2019)</a:t>
                  </a:r>
                </a:p>
              </p:txBody>
            </p:sp>
          </p:grpSp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0F4F0C22-18F9-4A77-ABF0-C101BC87D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905" y="2793161"/>
                <a:ext cx="3673381" cy="1896518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12AE378-3E2E-45DD-9B6B-DF41E2FD2456}"/>
                </a:ext>
              </a:extLst>
            </p:cNvPr>
            <p:cNvSpPr txBox="1"/>
            <p:nvPr/>
          </p:nvSpPr>
          <p:spPr>
            <a:xfrm>
              <a:off x="1415921" y="4751588"/>
              <a:ext cx="111600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b="0" i="0" dirty="0" err="1">
                  <a:solidFill>
                    <a:schemeClr val="tx1">
                      <a:lumMod val="65000"/>
                    </a:schemeClr>
                  </a:solidFill>
                  <a:effectLst/>
                  <a:latin typeface="+mj-lt"/>
                </a:rPr>
                <a:t>UFRRJ</a:t>
              </a:r>
              <a:r>
                <a:rPr lang="pt-BR" sz="900" b="0" i="0" dirty="0">
                  <a:solidFill>
                    <a:schemeClr val="tx1">
                      <a:lumMod val="65000"/>
                    </a:schemeClr>
                  </a:solidFill>
                  <a:effectLst/>
                  <a:latin typeface="+mj-lt"/>
                </a:rPr>
                <a:t> (2006 )</a:t>
              </a:r>
              <a:endParaRPr lang="pt-BR" sz="900" dirty="0">
                <a:solidFill>
                  <a:schemeClr val="tx1">
                    <a:lumMod val="6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13050"/>
      </p:ext>
    </p:extLst>
  </p:cSld>
  <p:clrMapOvr>
    <a:masterClrMapping/>
  </p:clrMapOvr>
  <p:transition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9E5C3E7-39E7-4210-8A1B-76EC3FA8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Perspectivas Futuras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811FF4-AC73-4F26-8EF1-B0825556A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F6D340"/>
                </a:solidFill>
                <a:latin typeface="+mj-lt"/>
              </a:rPr>
              <a:t>Métodos</a:t>
            </a:r>
            <a:r>
              <a:rPr lang="pt-BR" dirty="0">
                <a:latin typeface="+mj-lt"/>
              </a:rPr>
              <a:t>: detecção de eventos extremos</a:t>
            </a:r>
          </a:p>
          <a:p>
            <a:endParaRPr lang="pt-BR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pt-BR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DEFEE1-05CC-4D7F-928A-0C7FEEBB8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63</a:t>
            </a:fld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B45BCA1-FF20-4F77-8503-A5BC789DB54D}"/>
              </a:ext>
            </a:extLst>
          </p:cNvPr>
          <p:cNvGrpSpPr/>
          <p:nvPr/>
        </p:nvGrpSpPr>
        <p:grpSpPr>
          <a:xfrm>
            <a:off x="557213" y="2190204"/>
            <a:ext cx="4014786" cy="2492422"/>
            <a:chOff x="557213" y="2190204"/>
            <a:chExt cx="4014786" cy="2492422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7847F761-CF9A-4C2E-9386-87EC5B88FA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1644"/>
            <a:stretch/>
          </p:blipFill>
          <p:spPr>
            <a:xfrm>
              <a:off x="557213" y="2571749"/>
              <a:ext cx="4014786" cy="2110877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15015F8-DF3E-4C59-985B-8035409D69FF}"/>
                </a:ext>
              </a:extLst>
            </p:cNvPr>
            <p:cNvSpPr txBox="1"/>
            <p:nvPr/>
          </p:nvSpPr>
          <p:spPr>
            <a:xfrm>
              <a:off x="2006606" y="2190204"/>
              <a:ext cx="115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FFC000"/>
                  </a:solidFill>
                </a:rPr>
                <a:t>Definição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FF4F45F-CB41-4A6E-B26B-D1A50BD88C2F}"/>
              </a:ext>
            </a:extLst>
          </p:cNvPr>
          <p:cNvGrpSpPr/>
          <p:nvPr/>
        </p:nvGrpSpPr>
        <p:grpSpPr>
          <a:xfrm>
            <a:off x="4762499" y="2163742"/>
            <a:ext cx="3845651" cy="2298720"/>
            <a:chOff x="4762499" y="2163742"/>
            <a:chExt cx="3845651" cy="229872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7C1A25B4-0EF6-4C38-BD4B-0D227C453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499" y="2571750"/>
              <a:ext cx="3845651" cy="189071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D37D72C-C063-46AB-937C-E8E91833B140}"/>
                </a:ext>
              </a:extLst>
            </p:cNvPr>
            <p:cNvSpPr txBox="1"/>
            <p:nvPr/>
          </p:nvSpPr>
          <p:spPr>
            <a:xfrm>
              <a:off x="5974436" y="2163742"/>
              <a:ext cx="1421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dirty="0">
                  <a:solidFill>
                    <a:srgbClr val="FFC000"/>
                  </a:solidFill>
                </a:rPr>
                <a:t>Abordagem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156D92-779B-4420-BBF3-499993225324}"/>
              </a:ext>
            </a:extLst>
          </p:cNvPr>
          <p:cNvSpPr txBox="1"/>
          <p:nvPr/>
        </p:nvSpPr>
        <p:spPr>
          <a:xfrm>
            <a:off x="557213" y="4421017"/>
            <a:ext cx="1476000" cy="26161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r>
              <a:rPr lang="pt-BR" sz="1050" dirty="0">
                <a:solidFill>
                  <a:schemeClr val="tx1">
                    <a:lumMod val="65000"/>
                  </a:schemeClr>
                </a:solidFill>
                <a:effectLst/>
              </a:rPr>
              <a:t>Diaz; </a:t>
            </a:r>
            <a:r>
              <a:rPr lang="pt-BR" sz="1050" dirty="0" err="1">
                <a:solidFill>
                  <a:schemeClr val="tx1">
                    <a:lumMod val="65000"/>
                  </a:schemeClr>
                </a:solidFill>
                <a:effectLst/>
              </a:rPr>
              <a:t>Murnane</a:t>
            </a:r>
            <a:r>
              <a:rPr lang="pt-BR" sz="1050" dirty="0">
                <a:solidFill>
                  <a:schemeClr val="tx1">
                    <a:lumMod val="65000"/>
                  </a:schemeClr>
                </a:solidFill>
                <a:effectLst/>
              </a:rPr>
              <a:t> (2008)</a:t>
            </a:r>
            <a:endParaRPr lang="pt-BR" sz="105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1246"/>
      </p:ext>
    </p:extLst>
  </p:cSld>
  <p:clrMapOvr>
    <a:masterClrMapping/>
  </p:clrMapOvr>
  <p:transition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9E5C3E7-39E7-4210-8A1B-76EC3FA8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Perspectivas Futuras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811FF4-AC73-4F26-8EF1-B0825556A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F6D340"/>
                </a:solidFill>
                <a:latin typeface="+mj-lt"/>
              </a:rPr>
              <a:t>Métodos</a:t>
            </a:r>
            <a:r>
              <a:rPr lang="pt-BR" dirty="0">
                <a:latin typeface="+mj-lt"/>
              </a:rPr>
              <a:t>: detecção de eventos extremos</a:t>
            </a:r>
          </a:p>
          <a:p>
            <a:endParaRPr lang="pt-BR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pt-BR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DEFEE1-05CC-4D7F-928A-0C7FEEBB8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64</a:t>
            </a:fld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986D28E-26BA-4E92-AACF-C5C23135E4C8}"/>
              </a:ext>
            </a:extLst>
          </p:cNvPr>
          <p:cNvGrpSpPr/>
          <p:nvPr/>
        </p:nvGrpSpPr>
        <p:grpSpPr>
          <a:xfrm>
            <a:off x="1239044" y="2209245"/>
            <a:ext cx="6665913" cy="2254803"/>
            <a:chOff x="1383510" y="2209245"/>
            <a:chExt cx="6665913" cy="2254803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4306B15-2E6D-44A5-867E-4C0A9A0D915D}"/>
                </a:ext>
              </a:extLst>
            </p:cNvPr>
            <p:cNvGrpSpPr/>
            <p:nvPr/>
          </p:nvGrpSpPr>
          <p:grpSpPr>
            <a:xfrm>
              <a:off x="3886998" y="2209245"/>
              <a:ext cx="4162425" cy="2254803"/>
              <a:chOff x="3353598" y="2300880"/>
              <a:chExt cx="4162425" cy="2254803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295FAE0-4D77-4558-B98B-AE265F6DBAA7}"/>
                  </a:ext>
                </a:extLst>
              </p:cNvPr>
              <p:cNvSpPr txBox="1"/>
              <p:nvPr/>
            </p:nvSpPr>
            <p:spPr>
              <a:xfrm>
                <a:off x="3353598" y="3909352"/>
                <a:ext cx="41624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E2AA3A"/>
                    </a:solidFill>
                  </a:rPr>
                  <a:t>Remote Sensing Applications: Society and Environment</a:t>
                </a:r>
                <a:r>
                  <a:rPr lang="pt-BR" sz="1800" dirty="0">
                    <a:solidFill>
                      <a:srgbClr val="E2AA3A"/>
                    </a:solidFill>
                  </a:rPr>
                  <a:t> </a:t>
                </a:r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B8596D6D-E376-411A-8D17-D39C4CB28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3598" y="2300880"/>
                <a:ext cx="4162425" cy="1608472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EC3A010-709C-4949-BF27-4B1AE474CD15}"/>
                </a:ext>
              </a:extLst>
            </p:cNvPr>
            <p:cNvSpPr txBox="1"/>
            <p:nvPr/>
          </p:nvSpPr>
          <p:spPr>
            <a:xfrm>
              <a:off x="1383510" y="2721093"/>
              <a:ext cx="25034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4300" indent="0" algn="ctr">
                <a:buNone/>
              </a:pPr>
              <a:r>
                <a:rPr lang="pt-BR" sz="1600" b="1" dirty="0">
                  <a:solidFill>
                    <a:srgbClr val="FFC000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Trabalho submetido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543146"/>
      </p:ext>
    </p:extLst>
  </p:cSld>
  <p:clrMapOvr>
    <a:masterClrMapping/>
  </p:clrMapOvr>
  <p:transition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 txBox="1">
            <a:spLocks noGrp="1"/>
          </p:cNvSpPr>
          <p:nvPr>
            <p:ph type="ctrTitle" idx="4294967295"/>
          </p:nvPr>
        </p:nvSpPr>
        <p:spPr>
          <a:xfrm>
            <a:off x="890782" y="826893"/>
            <a:ext cx="3681218" cy="15751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C000"/>
                </a:solidFill>
                <a:latin typeface="+mj-lt"/>
              </a:rPr>
              <a:t>Obrigado!</a:t>
            </a:r>
            <a:endParaRPr sz="60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446" name="Google Shape;446;p34"/>
          <p:cNvSpPr txBox="1">
            <a:spLocks noGrp="1"/>
          </p:cNvSpPr>
          <p:nvPr>
            <p:ph type="subTitle" idx="4294967295"/>
          </p:nvPr>
        </p:nvSpPr>
        <p:spPr>
          <a:xfrm>
            <a:off x="890782" y="2764970"/>
            <a:ext cx="3740323" cy="18466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accent4"/>
                </a:solidFill>
                <a:latin typeface="+mj-lt"/>
              </a:rPr>
              <a:t>Contato:</a:t>
            </a:r>
            <a:endParaRPr sz="1800" b="1" dirty="0">
              <a:solidFill>
                <a:schemeClr val="accent4"/>
              </a:solidFill>
              <a:latin typeface="+mj-lt"/>
            </a:endParaRPr>
          </a:p>
          <a:p>
            <a:pPr lvl="0">
              <a:spcBef>
                <a:spcPts val="600"/>
              </a:spcBef>
            </a:pPr>
            <a:r>
              <a:rPr lang="pt-BR" sz="1800" dirty="0">
                <a:latin typeface="+mj-lt"/>
                <a:hlinkClick r:id="rId3"/>
              </a:rPr>
              <a:t>www.linkedin.com/in/philipeleal/</a:t>
            </a:r>
            <a:endParaRPr lang="pt-BR" sz="1800" dirty="0">
              <a:latin typeface="+mj-lt"/>
            </a:endParaRPr>
          </a:p>
          <a:p>
            <a:pPr lvl="0">
              <a:spcBef>
                <a:spcPts val="600"/>
              </a:spcBef>
            </a:pPr>
            <a:r>
              <a:rPr lang="pt-BR" sz="1800" dirty="0">
                <a:latin typeface="+mj-lt"/>
                <a:hlinkClick r:id="rId4"/>
              </a:rPr>
              <a:t>l</a:t>
            </a:r>
            <a:r>
              <a:rPr lang="en" sz="1800" dirty="0">
                <a:latin typeface="+mj-lt"/>
                <a:hlinkClick r:id="rId4"/>
              </a:rPr>
              <a:t>eal.philipe@gmail.com</a:t>
            </a:r>
            <a:endParaRPr lang="en" sz="1800" dirty="0">
              <a:latin typeface="+mj-lt"/>
            </a:endParaRPr>
          </a:p>
          <a:p>
            <a:pPr marL="114300" lvl="0" indent="0">
              <a:spcBef>
                <a:spcPts val="600"/>
              </a:spcBef>
              <a:buNone/>
            </a:pPr>
            <a:r>
              <a:rPr lang="pt-BR" sz="1800" dirty="0">
                <a:latin typeface="+mj-lt"/>
              </a:rPr>
              <a:t>        (P</a:t>
            </a:r>
            <a:r>
              <a:rPr lang="en" sz="1800" dirty="0">
                <a:latin typeface="+mj-lt"/>
              </a:rPr>
              <a:t>hilipe.leal@inpe.br)</a:t>
            </a:r>
            <a:endParaRPr sz="1800" dirty="0">
              <a:latin typeface="+mj-lt"/>
            </a:endParaRPr>
          </a:p>
        </p:txBody>
      </p:sp>
      <p:sp>
        <p:nvSpPr>
          <p:cNvPr id="447" name="Google Shape;447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 dirty="0"/>
          </a:p>
        </p:txBody>
      </p:sp>
      <p:grpSp>
        <p:nvGrpSpPr>
          <p:cNvPr id="448" name="Google Shape;448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49" name="Google Shape;449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52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2" descr="Image">
            <a:extLst>
              <a:ext uri="{FF2B5EF4-FFF2-40B4-BE49-F238E27FC236}">
                <a16:creationId xmlns:a16="http://schemas.microsoft.com/office/drawing/2014/main" id="{E5386BE3-8744-4D60-A95F-2069D335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4316" y="2034999"/>
            <a:ext cx="1510475" cy="1217074"/>
          </a:xfrm>
          <a:prstGeom prst="rect">
            <a:avLst/>
          </a:prstGeom>
          <a:noFill/>
        </p:spPr>
      </p:pic>
      <p:pic>
        <p:nvPicPr>
          <p:cNvPr id="12" name="Picture 12" descr="Resultado de imagem para MOCEAN INPE">
            <a:extLst>
              <a:ext uri="{FF2B5EF4-FFF2-40B4-BE49-F238E27FC236}">
                <a16:creationId xmlns:a16="http://schemas.microsoft.com/office/drawing/2014/main" id="{E911B0BC-6F3C-464D-85E4-39690C7AB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t="-4360" b="-2"/>
          <a:stretch/>
        </p:blipFill>
        <p:spPr bwMode="auto">
          <a:xfrm>
            <a:off x="0" y="0"/>
            <a:ext cx="1175657" cy="74105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9A41609-4F1A-48F4-B56E-FA9B1E9F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675" y="0"/>
            <a:ext cx="741054" cy="74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268325"/>
      </p:ext>
    </p:extLst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1059D-9137-4AB1-9ACF-9D05AD5E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Participações em outros trabalhos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F9CB66-A1EB-473E-927F-455FEE6C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0" y="1612900"/>
            <a:ext cx="6728400" cy="3009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>
                <a:solidFill>
                  <a:srgbClr val="FF9900"/>
                </a:solidFill>
                <a:latin typeface="+mj-lt"/>
              </a:rPr>
              <a:t>Artigos em desenvolvimento</a:t>
            </a:r>
          </a:p>
          <a:p>
            <a:pPr lvl="1"/>
            <a:r>
              <a:rPr lang="en-US" sz="1400" dirty="0" err="1">
                <a:latin typeface="+mj-lt"/>
              </a:rPr>
              <a:t>Peripapo</a:t>
            </a:r>
            <a:r>
              <a:rPr lang="en-US" sz="1400" dirty="0">
                <a:latin typeface="+mj-lt"/>
              </a:rPr>
              <a:t> et al. "Widespread Pre-Columbian earthworks beneath forest canopy indicates the domestication of one-fifth of Amazonia“. 2022. (in prep.).</a:t>
            </a:r>
          </a:p>
          <a:p>
            <a:pPr lvl="1"/>
            <a:r>
              <a:rPr lang="en-US" sz="1400" dirty="0">
                <a:latin typeface="+mj-lt"/>
              </a:rPr>
              <a:t>Teixeira et al. Socioepidemiological profile and spatial analysis of human leptospirosis in two municipalities of Pará state, Brazil: notification reports from 2007 up to 2019, 2021 (in prep.).</a:t>
            </a:r>
          </a:p>
          <a:p>
            <a:pPr marL="571500" lvl="1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FF9900"/>
                </a:solidFill>
                <a:latin typeface="+mj-lt"/>
              </a:rPr>
              <a:t>Projetos</a:t>
            </a:r>
            <a:r>
              <a:rPr lang="en-US" b="1" dirty="0">
                <a:solidFill>
                  <a:srgbClr val="FF99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FF9900"/>
                </a:solidFill>
                <a:latin typeface="+mj-lt"/>
              </a:rPr>
              <a:t>em</a:t>
            </a:r>
            <a:r>
              <a:rPr lang="en-US" b="1" dirty="0">
                <a:solidFill>
                  <a:srgbClr val="FF99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FF9900"/>
                </a:solidFill>
                <a:latin typeface="+mj-lt"/>
              </a:rPr>
              <a:t>desenvolvimento</a:t>
            </a:r>
            <a:endParaRPr lang="en-US" b="1" dirty="0">
              <a:solidFill>
                <a:srgbClr val="FF9900"/>
              </a:solidFill>
              <a:latin typeface="+mj-lt"/>
            </a:endParaRPr>
          </a:p>
          <a:p>
            <a:pPr lvl="1"/>
            <a:r>
              <a:rPr lang="pt-BR" sz="1400" dirty="0" err="1">
                <a:latin typeface="+mj-lt"/>
              </a:rPr>
              <a:t>ONWARD</a:t>
            </a:r>
            <a:endParaRPr lang="pt-BR" sz="1400" dirty="0">
              <a:latin typeface="+mj-lt"/>
            </a:endParaRPr>
          </a:p>
          <a:p>
            <a:pPr lvl="1"/>
            <a:r>
              <a:rPr lang="pt-BR" sz="1400" dirty="0">
                <a:latin typeface="+mj-lt"/>
              </a:rPr>
              <a:t>Caracterização Química e Biológica do Sistema Pelágico da Bacia de Santos</a:t>
            </a:r>
          </a:p>
        </p:txBody>
      </p:sp>
    </p:spTree>
    <p:extLst>
      <p:ext uri="{BB962C8B-B14F-4D97-AF65-F5344CB8AC3E}">
        <p14:creationId xmlns:p14="http://schemas.microsoft.com/office/powerpoint/2010/main" val="4092330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9E5C3E7-39E7-4210-8A1B-76EC3FA8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Perspectivas Futuras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811FF4-AC73-4F26-8EF1-B0825556A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F6D340"/>
                </a:solidFill>
                <a:latin typeface="+mj-lt"/>
              </a:rPr>
              <a:t>Métodos</a:t>
            </a:r>
            <a:r>
              <a:rPr lang="pt-BR" dirty="0">
                <a:latin typeface="+mj-lt"/>
              </a:rPr>
              <a:t>:</a:t>
            </a:r>
          </a:p>
          <a:p>
            <a:pPr lvl="1"/>
            <a:r>
              <a:rPr lang="pt-BR" dirty="0">
                <a:latin typeface="+mj-lt"/>
              </a:rPr>
              <a:t>Geocodificação/espacialização</a:t>
            </a:r>
          </a:p>
          <a:p>
            <a:pPr lvl="1"/>
            <a:r>
              <a:rPr lang="pt-BR" dirty="0">
                <a:latin typeface="+mj-lt"/>
              </a:rPr>
              <a:t>Matriz celular</a:t>
            </a:r>
          </a:p>
          <a:p>
            <a:pPr lvl="1"/>
            <a:r>
              <a:rPr lang="pt-BR" dirty="0">
                <a:latin typeface="+mj-lt"/>
              </a:rPr>
              <a:t>Autômato celular</a:t>
            </a:r>
          </a:p>
          <a:p>
            <a:pPr lvl="1"/>
            <a:r>
              <a:rPr lang="pt-BR" dirty="0">
                <a:latin typeface="+mj-lt"/>
              </a:rPr>
              <a:t>Redes (grafos)</a:t>
            </a:r>
          </a:p>
          <a:p>
            <a:pPr lvl="1"/>
            <a:r>
              <a:rPr lang="pt-BR" dirty="0">
                <a:latin typeface="+mj-lt"/>
              </a:rPr>
              <a:t>Modelos de transmissão: SIS, SIR, </a:t>
            </a:r>
            <a:r>
              <a:rPr lang="pt-BR" dirty="0" err="1">
                <a:latin typeface="+mj-lt"/>
              </a:rPr>
              <a:t>SEIR</a:t>
            </a:r>
            <a:endParaRPr lang="pt-BR" dirty="0">
              <a:latin typeface="+mj-lt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DEFEE1-05CC-4D7F-928A-0C7FEEBB8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654749"/>
      </p:ext>
    </p:extLst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D878EAB-23FC-46D5-9E3D-B65FBC64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Referências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5171AA-2EDB-456B-AC72-CB1C3072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49" y="1430148"/>
            <a:ext cx="6821726" cy="340093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100" dirty="0">
                <a:latin typeface="+mj-lt"/>
              </a:rPr>
              <a:t>AFP. Image of Flooding, landslides kill six in Brazil. 2020. </a:t>
            </a:r>
            <a:r>
              <a:rPr lang="en-US" sz="1100" dirty="0" err="1">
                <a:latin typeface="+mj-lt"/>
              </a:rPr>
              <a:t>Disponível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em</a:t>
            </a:r>
            <a:r>
              <a:rPr lang="en-US" sz="1100" dirty="0">
                <a:latin typeface="+mj-lt"/>
              </a:rPr>
              <a:t>: &lt;https://phys.org/news/2020-01-landslides-brazil.html&gt;. </a:t>
            </a:r>
            <a:r>
              <a:rPr lang="en-US" sz="1100" dirty="0" err="1">
                <a:latin typeface="+mj-lt"/>
              </a:rPr>
              <a:t>Acesso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em</a:t>
            </a:r>
            <a:r>
              <a:rPr lang="en-US" sz="1100" dirty="0">
                <a:latin typeface="+mj-lt"/>
              </a:rPr>
              <a:t>: 2/04/2021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100" b="0" dirty="0">
                <a:solidFill>
                  <a:schemeClr val="tx1"/>
                </a:solidFill>
                <a:effectLst/>
                <a:latin typeface="+mj-lt"/>
              </a:rPr>
              <a:t>BARAKAT, M.</a:t>
            </a:r>
            <a:r>
              <a:rPr lang="pt-BR" sz="1100" b="0" i="1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pt-BR" sz="1100" dirty="0">
                <a:latin typeface="+mj-lt"/>
              </a:rPr>
              <a:t>Maior frequência nos treinos é o “remédio” para driblar a lentidão metabólica</a:t>
            </a:r>
            <a:r>
              <a:rPr lang="en-US" sz="1100" dirty="0">
                <a:latin typeface="+mj-lt"/>
              </a:rPr>
              <a:t>:  </a:t>
            </a:r>
            <a:r>
              <a:rPr lang="en-US" sz="1100" dirty="0" err="1">
                <a:latin typeface="+mj-lt"/>
              </a:rPr>
              <a:t>Imagem</a:t>
            </a:r>
            <a:r>
              <a:rPr lang="en-US" sz="1100" dirty="0">
                <a:latin typeface="+mj-lt"/>
              </a:rPr>
              <a:t> do </a:t>
            </a:r>
            <a:r>
              <a:rPr lang="en-US" sz="1100" dirty="0" err="1">
                <a:latin typeface="+mj-lt"/>
              </a:rPr>
              <a:t>ciclo</a:t>
            </a:r>
            <a:r>
              <a:rPr lang="en-US" sz="1100" dirty="0">
                <a:latin typeface="+mj-lt"/>
              </a:rPr>
              <a:t> de </a:t>
            </a:r>
            <a:r>
              <a:rPr lang="en-US" sz="1100" dirty="0" err="1">
                <a:latin typeface="+mj-lt"/>
              </a:rPr>
              <a:t>vida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preto</a:t>
            </a:r>
            <a:r>
              <a:rPr lang="en-US" sz="1100" dirty="0">
                <a:latin typeface="+mj-lt"/>
              </a:rPr>
              <a:t> e </a:t>
            </a:r>
            <a:r>
              <a:rPr lang="en-US" sz="1100" dirty="0" err="1">
                <a:latin typeface="+mj-lt"/>
              </a:rPr>
              <a:t>branco</a:t>
            </a:r>
            <a:r>
              <a:rPr lang="en-US" sz="1100" dirty="0">
                <a:latin typeface="+mj-lt"/>
              </a:rPr>
              <a:t>. 2016. </a:t>
            </a:r>
            <a:r>
              <a:rPr lang="en-US" sz="1100" dirty="0" err="1">
                <a:latin typeface="+mj-lt"/>
              </a:rPr>
              <a:t>Disponível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em</a:t>
            </a:r>
            <a:r>
              <a:rPr lang="en-US" sz="1100" dirty="0">
                <a:latin typeface="+mj-lt"/>
              </a:rPr>
              <a:t>: </a:t>
            </a:r>
            <a:r>
              <a:rPr lang="en-US" sz="1100" dirty="0">
                <a:latin typeface="+mj-lt"/>
                <a:hlinkClick r:id="rId2"/>
              </a:rPr>
              <a:t>https://vidaquecorre.com.br/2016/05/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Acesso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em</a:t>
            </a:r>
            <a:r>
              <a:rPr lang="en-US" sz="1100" dirty="0">
                <a:latin typeface="+mj-lt"/>
              </a:rPr>
              <a:t>: 24/04/2021.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100" dirty="0">
                <a:latin typeface="+mj-lt"/>
              </a:rPr>
              <a:t>BARBOSA, C. C. F.; NOVO, E. M. L. M.; MARTINS, V. S. </a:t>
            </a:r>
            <a:r>
              <a:rPr lang="pt-BR" sz="1100" b="1" dirty="0">
                <a:latin typeface="+mj-lt"/>
              </a:rPr>
              <a:t>Introdução ao Sensoriamento Remoto de Sistemas Aquáticos: princípios e aplicações</a:t>
            </a:r>
            <a:r>
              <a:rPr lang="pt-BR" sz="1100" dirty="0">
                <a:latin typeface="+mj-lt"/>
              </a:rPr>
              <a:t>. 1. ed. São José dos Campos, Brasil, 2019.</a:t>
            </a:r>
            <a:endParaRPr lang="en-US" sz="1100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100" dirty="0">
                <a:latin typeface="+mj-lt"/>
              </a:rPr>
              <a:t>COX, A. L.; EL-</a:t>
            </a:r>
            <a:r>
              <a:rPr lang="pt-BR" sz="1100" dirty="0" err="1">
                <a:latin typeface="+mj-lt"/>
              </a:rPr>
              <a:t>SAYED</a:t>
            </a:r>
            <a:r>
              <a:rPr lang="pt-BR" sz="1100" dirty="0">
                <a:latin typeface="+mj-lt"/>
              </a:rPr>
              <a:t>, M. H.; </a:t>
            </a:r>
            <a:r>
              <a:rPr lang="pt-BR" sz="1100" dirty="0" err="1">
                <a:latin typeface="+mj-lt"/>
              </a:rPr>
              <a:t>KAO</a:t>
            </a:r>
            <a:r>
              <a:rPr lang="pt-BR" sz="1100" dirty="0">
                <a:latin typeface="+mj-lt"/>
              </a:rPr>
              <a:t>, J. H.; LAZARUS, J. V.; </a:t>
            </a:r>
            <a:r>
              <a:rPr lang="pt-BR" sz="1100" dirty="0" err="1">
                <a:latin typeface="+mj-lt"/>
              </a:rPr>
              <a:t>LEMOINE</a:t>
            </a:r>
            <a:r>
              <a:rPr lang="pt-BR" sz="1100" dirty="0">
                <a:latin typeface="+mj-lt"/>
              </a:rPr>
              <a:t>, M.; </a:t>
            </a:r>
            <a:r>
              <a:rPr lang="pt-BR" sz="1100" dirty="0" err="1">
                <a:latin typeface="+mj-lt"/>
              </a:rPr>
              <a:t>LOK</a:t>
            </a:r>
            <a:r>
              <a:rPr lang="pt-BR" sz="1100" dirty="0">
                <a:latin typeface="+mj-lt"/>
              </a:rPr>
              <a:t>, A. S.; </a:t>
            </a:r>
            <a:r>
              <a:rPr lang="pt-BR" sz="1100" dirty="0" err="1">
                <a:latin typeface="+mj-lt"/>
              </a:rPr>
              <a:t>ZOULIM</a:t>
            </a:r>
            <a:r>
              <a:rPr lang="pt-BR" sz="1100" dirty="0">
                <a:latin typeface="+mj-lt"/>
              </a:rPr>
              <a:t>, F. </a:t>
            </a:r>
            <a:r>
              <a:rPr lang="pt-BR" sz="1100" dirty="0" err="1">
                <a:latin typeface="+mj-lt"/>
              </a:rPr>
              <a:t>Progress</a:t>
            </a:r>
            <a:r>
              <a:rPr lang="pt-BR" sz="1100" dirty="0">
                <a:latin typeface="+mj-lt"/>
              </a:rPr>
              <a:t> </a:t>
            </a:r>
            <a:r>
              <a:rPr lang="pt-BR" sz="1100" dirty="0" err="1">
                <a:latin typeface="+mj-lt"/>
              </a:rPr>
              <a:t>towards</a:t>
            </a:r>
            <a:r>
              <a:rPr lang="pt-BR" sz="1100" dirty="0">
                <a:latin typeface="+mj-lt"/>
              </a:rPr>
              <a:t> </a:t>
            </a:r>
            <a:r>
              <a:rPr lang="pt-BR" sz="1100" dirty="0" err="1">
                <a:latin typeface="+mj-lt"/>
              </a:rPr>
              <a:t>elimination</a:t>
            </a:r>
            <a:r>
              <a:rPr lang="pt-BR" sz="1100" dirty="0">
                <a:latin typeface="+mj-lt"/>
              </a:rPr>
              <a:t> </a:t>
            </a:r>
            <a:r>
              <a:rPr lang="pt-BR" sz="1100" dirty="0" err="1">
                <a:latin typeface="+mj-lt"/>
              </a:rPr>
              <a:t>goals</a:t>
            </a:r>
            <a:r>
              <a:rPr lang="pt-BR" sz="1100" dirty="0">
                <a:latin typeface="+mj-lt"/>
              </a:rPr>
              <a:t> for viral </a:t>
            </a:r>
            <a:r>
              <a:rPr lang="pt-BR" sz="1100" dirty="0" err="1">
                <a:latin typeface="+mj-lt"/>
              </a:rPr>
              <a:t>hepatitis</a:t>
            </a:r>
            <a:r>
              <a:rPr lang="pt-BR" sz="1100" dirty="0">
                <a:latin typeface="+mj-lt"/>
              </a:rPr>
              <a:t>. </a:t>
            </a:r>
            <a:r>
              <a:rPr lang="pt-BR" sz="1100" b="1" dirty="0" err="1">
                <a:latin typeface="+mj-lt"/>
              </a:rPr>
              <a:t>Nature</a:t>
            </a:r>
            <a:r>
              <a:rPr lang="pt-BR" sz="1100" b="1" dirty="0">
                <a:latin typeface="+mj-lt"/>
              </a:rPr>
              <a:t> Reviews </a:t>
            </a:r>
            <a:r>
              <a:rPr lang="pt-BR" sz="1100" b="1" dirty="0" err="1">
                <a:latin typeface="+mj-lt"/>
              </a:rPr>
              <a:t>Gastroenterology</a:t>
            </a:r>
            <a:r>
              <a:rPr lang="pt-BR" sz="1100" b="1" dirty="0">
                <a:latin typeface="+mj-lt"/>
              </a:rPr>
              <a:t> and </a:t>
            </a:r>
            <a:r>
              <a:rPr lang="pt-BR" sz="1100" b="1" dirty="0" err="1">
                <a:latin typeface="+mj-lt"/>
              </a:rPr>
              <a:t>Hepatology</a:t>
            </a:r>
            <a:r>
              <a:rPr lang="pt-BR" sz="1100" dirty="0">
                <a:latin typeface="+mj-lt"/>
              </a:rPr>
              <a:t>, v. 17, n. 9, p. 533–542, 2020. 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100" dirty="0">
                <a:latin typeface="+mj-lt"/>
              </a:rPr>
              <a:t>FRIEDMAN, J. H. Greedy function approximation: a gradient boosting machine. </a:t>
            </a:r>
            <a:r>
              <a:rPr lang="en-US" sz="1100" b="1" dirty="0">
                <a:latin typeface="+mj-lt"/>
              </a:rPr>
              <a:t>The Annals of Statistics</a:t>
            </a:r>
            <a:r>
              <a:rPr lang="en-US" sz="1100" dirty="0">
                <a:latin typeface="+mj-lt"/>
              </a:rPr>
              <a:t>, v. 29, n. 5, p. 1189–1232, 2001. </a:t>
            </a:r>
            <a:endParaRPr lang="pt-BR" sz="1100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100" dirty="0" err="1">
                <a:latin typeface="+mj-lt"/>
              </a:rPr>
              <a:t>HANAFIAH</a:t>
            </a:r>
            <a:r>
              <a:rPr lang="en-US" sz="1100" dirty="0">
                <a:latin typeface="+mj-lt"/>
              </a:rPr>
              <a:t>, K. M..; JACOBSEN, K. H.; WIERSMA, S. T. Challenges to mapping the health risk of hepatitis A virus infection. </a:t>
            </a:r>
            <a:r>
              <a:rPr lang="en-US" sz="1100" b="1" dirty="0">
                <a:latin typeface="+mj-lt"/>
              </a:rPr>
              <a:t>International Journal of Health Geographics</a:t>
            </a:r>
            <a:r>
              <a:rPr lang="en-US" sz="1100" dirty="0">
                <a:latin typeface="+mj-lt"/>
              </a:rPr>
              <a:t>, v. 10, p. 1–8, 2011.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87D89F-26EF-41DE-BA23-667BAC7B0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7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5171AA-2EDB-456B-AC72-CB1C3072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49" y="1430148"/>
            <a:ext cx="6821726" cy="3400931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Huo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X.N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.; Li, H.; Sun,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D.F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.; Zhou,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L.D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.; Li,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B.G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 2012.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Combining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geostatistics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with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Moran’s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I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analysis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for mapping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soil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heavy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metals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in Beijing, China. Int. J.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Environ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 Res. </a:t>
            </a:r>
            <a:r>
              <a:rPr lang="pt-BR" sz="105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Public</a:t>
            </a:r>
            <a:r>
              <a:rPr lang="pt-BR" sz="10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Health, Vol. 9, p. 995-1017.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>
                <a:latin typeface="+mj-lt"/>
              </a:rPr>
              <a:t>JEFFERIES, M.; </a:t>
            </a:r>
            <a:r>
              <a:rPr lang="en-US" sz="1000" dirty="0" err="1">
                <a:latin typeface="+mj-lt"/>
              </a:rPr>
              <a:t>RAUFF</a:t>
            </a:r>
            <a:r>
              <a:rPr lang="en-US" sz="1000" dirty="0">
                <a:latin typeface="+mj-lt"/>
              </a:rPr>
              <a:t>, B.; RASHID, H.; LAM, T.; RAFIQ, S. Update on global epidemiology of viral hepatitis and preventive strategies. </a:t>
            </a:r>
            <a:r>
              <a:rPr lang="en-US" sz="1000" b="1" dirty="0">
                <a:latin typeface="+mj-lt"/>
              </a:rPr>
              <a:t>World Journal of Clinical Cases</a:t>
            </a:r>
            <a:r>
              <a:rPr lang="en-US" sz="1000" dirty="0">
                <a:latin typeface="+mj-lt"/>
              </a:rPr>
              <a:t>, v. 6, n. 13, p. 589–599, 2018.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>
                <a:latin typeface="+mj-lt"/>
              </a:rPr>
              <a:t>Langlois., J. The World. More than 40 dead, 70,000 homeless in Brazil's flooding and mudslides. 2013. </a:t>
            </a:r>
            <a:r>
              <a:rPr lang="en-US" sz="1000" dirty="0" err="1">
                <a:latin typeface="+mj-lt"/>
              </a:rPr>
              <a:t>Disponível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em</a:t>
            </a:r>
            <a:r>
              <a:rPr lang="en-US" sz="1000" dirty="0">
                <a:latin typeface="+mj-lt"/>
              </a:rPr>
              <a:t>: &lt;https://www.pri.org/stories/2013-12-28/more-40-dead-70000-homeless-brazils-flooding-and-mudslides&gt;. </a:t>
            </a:r>
            <a:r>
              <a:rPr lang="en-US" sz="1000" dirty="0" err="1">
                <a:latin typeface="+mj-lt"/>
              </a:rPr>
              <a:t>Acesso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em</a:t>
            </a:r>
            <a:r>
              <a:rPr lang="en-US" sz="1000" dirty="0">
                <a:latin typeface="+mj-lt"/>
              </a:rPr>
              <a:t> 27/04/2021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pt-BR" sz="1000" dirty="0"/>
              <a:t>LEAL, P. R.; GUIMARÃES, R. J. DE P. E S.; KAMPEL, M. </a:t>
            </a:r>
            <a:r>
              <a:rPr lang="pt-BR" sz="1000" dirty="0" err="1"/>
              <a:t>Association</a:t>
            </a:r>
            <a:r>
              <a:rPr lang="pt-BR" sz="1000" dirty="0"/>
              <a:t> </a:t>
            </a:r>
            <a:r>
              <a:rPr lang="pt-BR" sz="1000" dirty="0" err="1"/>
              <a:t>between</a:t>
            </a:r>
            <a:r>
              <a:rPr lang="pt-BR" sz="1000" dirty="0"/>
              <a:t> </a:t>
            </a:r>
            <a:r>
              <a:rPr lang="pt-BR" sz="1000" dirty="0" err="1"/>
              <a:t>environmental</a:t>
            </a:r>
            <a:r>
              <a:rPr lang="pt-BR" sz="1000" dirty="0"/>
              <a:t> and </a:t>
            </a:r>
            <a:r>
              <a:rPr lang="pt-BR" sz="1000" dirty="0" err="1"/>
              <a:t>sociodemographic</a:t>
            </a:r>
            <a:r>
              <a:rPr lang="pt-BR" sz="1000" dirty="0"/>
              <a:t> data and </a:t>
            </a:r>
            <a:r>
              <a:rPr lang="pt-BR" sz="1000" dirty="0" err="1"/>
              <a:t>hepatitis-A</a:t>
            </a:r>
            <a:r>
              <a:rPr lang="pt-BR" sz="1000" dirty="0"/>
              <a:t> </a:t>
            </a:r>
            <a:r>
              <a:rPr lang="pt-BR" sz="1000" dirty="0" err="1"/>
              <a:t>transmission</a:t>
            </a:r>
            <a:r>
              <a:rPr lang="pt-BR" sz="1000" dirty="0"/>
              <a:t> in Pará </a:t>
            </a:r>
            <a:r>
              <a:rPr lang="pt-BR" sz="1000" dirty="0" err="1"/>
              <a:t>state</a:t>
            </a:r>
            <a:r>
              <a:rPr lang="pt-BR" sz="1000" dirty="0"/>
              <a:t> (</a:t>
            </a:r>
            <a:r>
              <a:rPr lang="pt-BR" sz="1000" dirty="0" err="1"/>
              <a:t>Brazil</a:t>
            </a:r>
            <a:r>
              <a:rPr lang="pt-BR" sz="1000" dirty="0"/>
              <a:t>). </a:t>
            </a:r>
            <a:r>
              <a:rPr lang="pt-BR" sz="1000" b="1" dirty="0" err="1"/>
              <a:t>GeoHealth</a:t>
            </a:r>
            <a:r>
              <a:rPr lang="pt-BR" sz="1000" dirty="0"/>
              <a:t>, v. 5, n. e2020GH000327, p. 1–17, 2021. </a:t>
            </a:r>
            <a:endParaRPr lang="en-US" sz="1000" dirty="0">
              <a:latin typeface="+mj-lt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 err="1">
                <a:latin typeface="+mj-lt"/>
              </a:rPr>
              <a:t>Ministério</a:t>
            </a:r>
            <a:r>
              <a:rPr lang="en-US" sz="1000" dirty="0">
                <a:latin typeface="+mj-lt"/>
              </a:rPr>
              <a:t> da </a:t>
            </a:r>
            <a:r>
              <a:rPr lang="en-US" sz="1000" dirty="0" err="1">
                <a:latin typeface="+mj-lt"/>
              </a:rPr>
              <a:t>Saúde</a:t>
            </a:r>
            <a:r>
              <a:rPr lang="en-US" sz="1000" dirty="0">
                <a:latin typeface="+mj-lt"/>
              </a:rPr>
              <a:t>. </a:t>
            </a:r>
            <a:r>
              <a:rPr lang="en-US" sz="1000" dirty="0" err="1">
                <a:latin typeface="+mj-lt"/>
              </a:rPr>
              <a:t>Hepatite</a:t>
            </a:r>
            <a:r>
              <a:rPr lang="en-US" sz="1000" dirty="0">
                <a:latin typeface="+mj-lt"/>
              </a:rPr>
              <a:t> A: </a:t>
            </a:r>
            <a:r>
              <a:rPr lang="pt-BR" sz="1000" dirty="0">
                <a:latin typeface="+mj-lt"/>
              </a:rPr>
              <a:t>Hepatite A | Departamento de Doenças de Condições Crônicas e Infecções Sexualmente Transmissíveis. 2021. Acesso em: 14/07/2021. Disponível em: &lt;http://www.aids.gov.br/</a:t>
            </a:r>
            <a:r>
              <a:rPr lang="pt-BR" sz="1000" dirty="0" err="1">
                <a:latin typeface="+mj-lt"/>
              </a:rPr>
              <a:t>pt-br</a:t>
            </a:r>
            <a:r>
              <a:rPr lang="pt-BR" sz="1000" dirty="0">
                <a:latin typeface="+mj-lt"/>
              </a:rPr>
              <a:t>/publico-geral/</a:t>
            </a:r>
            <a:r>
              <a:rPr lang="pt-BR" sz="1000" dirty="0" err="1">
                <a:latin typeface="+mj-lt"/>
              </a:rPr>
              <a:t>hv</a:t>
            </a:r>
            <a:r>
              <a:rPr lang="pt-BR" sz="1000" dirty="0">
                <a:latin typeface="+mj-lt"/>
              </a:rPr>
              <a:t>/o-que-</a:t>
            </a:r>
            <a:r>
              <a:rPr lang="pt-BR" sz="1000" dirty="0" err="1">
                <a:latin typeface="+mj-lt"/>
              </a:rPr>
              <a:t>sao</a:t>
            </a:r>
            <a:r>
              <a:rPr lang="pt-BR" sz="1000" dirty="0">
                <a:latin typeface="+mj-lt"/>
              </a:rPr>
              <a:t>-hepatites/hepatite&gt;.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pt-BR" sz="1000" dirty="0">
                <a:latin typeface="+mj-lt"/>
              </a:rPr>
              <a:t>BRASIL; MINISTÉRIO DA SAÚDE; SECRETARIA DE VIGILÂNCIA EM SAÚDE; CRUZ, F. O. </a:t>
            </a:r>
            <a:r>
              <a:rPr lang="pt-BR" sz="1000" b="1" dirty="0">
                <a:latin typeface="+mj-lt"/>
              </a:rPr>
              <a:t>Série: Capacitação e atualização em geoprocessamento em saúde</a:t>
            </a:r>
            <a:r>
              <a:rPr lang="pt-BR" sz="1000" dirty="0">
                <a:latin typeface="+mj-lt"/>
              </a:rPr>
              <a:t>. Série B. T ed. Brasília - DF, Brasil: Ministério da Saúde, 2006. v. 1 136 p. ISBN(85-334-1181-2).</a:t>
            </a:r>
            <a:endParaRPr lang="en-US" sz="1000" dirty="0">
              <a:latin typeface="+mj-lt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87D89F-26EF-41DE-BA23-667BAC7B0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69</a:t>
            </a:fld>
            <a:endParaRPr lang="pt-BR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8AB7DCF-EF1E-46FC-817F-FD84A849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</p:spPr>
        <p:txBody>
          <a:bodyPr/>
          <a:lstStyle/>
          <a:p>
            <a:r>
              <a:rPr lang="pt-BR" dirty="0">
                <a:latin typeface="+mj-lt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30208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74681" y="828000"/>
            <a:ext cx="7161569" cy="3401386"/>
          </a:xfrm>
        </p:spPr>
        <p:txBody>
          <a:bodyPr/>
          <a:lstStyle/>
          <a:p>
            <a:r>
              <a:rPr lang="pt-BR" b="1" dirty="0">
                <a:latin typeface="+mn-lt"/>
              </a:rPr>
              <a:t>Patogênese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EC8EAD-EB5A-4CEF-97E4-7C0260A9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6190" y="1251714"/>
            <a:ext cx="7011621" cy="3518287"/>
          </a:xfrm>
          <a:prstGeom prst="rect">
            <a:avLst/>
          </a:prstGeom>
        </p:spPr>
      </p:pic>
      <p:sp>
        <p:nvSpPr>
          <p:cNvPr id="12" name="Google Shape;243;p17">
            <a:extLst>
              <a:ext uri="{FF2B5EF4-FFF2-40B4-BE49-F238E27FC236}">
                <a16:creationId xmlns:a16="http://schemas.microsoft.com/office/drawing/2014/main" id="{93D017AD-6AE3-4037-9BC0-9E8F705B3C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grpSp>
        <p:nvGrpSpPr>
          <p:cNvPr id="19" name="Grupo 3">
            <a:extLst>
              <a:ext uri="{FF2B5EF4-FFF2-40B4-BE49-F238E27FC236}">
                <a16:creationId xmlns:a16="http://schemas.microsoft.com/office/drawing/2014/main" id="{3ED9D3CF-4AE6-47B4-BEE8-4A737F2BC94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20" name="Retângulo de cantos arredondados 4">
              <a:extLst>
                <a:ext uri="{FF2B5EF4-FFF2-40B4-BE49-F238E27FC236}">
                  <a16:creationId xmlns:a16="http://schemas.microsoft.com/office/drawing/2014/main" id="{2238E4C5-EA72-4EFF-8635-EA6C49BF6A5B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1" name="Retângulo de cantos arredondados 5">
              <a:extLst>
                <a:ext uri="{FF2B5EF4-FFF2-40B4-BE49-F238E27FC236}">
                  <a16:creationId xmlns:a16="http://schemas.microsoft.com/office/drawing/2014/main" id="{A5FD1226-8421-4654-904F-7D8106B5062C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2" name="Retângulo de cantos arredondados 6">
              <a:extLst>
                <a:ext uri="{FF2B5EF4-FFF2-40B4-BE49-F238E27FC236}">
                  <a16:creationId xmlns:a16="http://schemas.microsoft.com/office/drawing/2014/main" id="{72DA3DC6-4948-4E13-9F00-B6D1A6AC2445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3" name="Retângulo de cantos arredondados 7">
              <a:extLst>
                <a:ext uri="{FF2B5EF4-FFF2-40B4-BE49-F238E27FC236}">
                  <a16:creationId xmlns:a16="http://schemas.microsoft.com/office/drawing/2014/main" id="{F17CB006-97EB-48DA-A7FC-398B64E54649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B4316D33-3865-4C30-B38D-3C16C8F88EE3}"/>
              </a:ext>
            </a:extLst>
          </p:cNvPr>
          <p:cNvSpPr txBox="1">
            <a:spLocks/>
          </p:cNvSpPr>
          <p:nvPr/>
        </p:nvSpPr>
        <p:spPr>
          <a:xfrm>
            <a:off x="451716" y="420867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</p:spTree>
    <p:extLst>
      <p:ext uri="{BB962C8B-B14F-4D97-AF65-F5344CB8AC3E}">
        <p14:creationId xmlns:p14="http://schemas.microsoft.com/office/powerpoint/2010/main" val="846037577"/>
      </p:ext>
    </p:extLst>
  </p:cSld>
  <p:clrMapOvr>
    <a:masterClrMapping/>
  </p:clrMapOvr>
  <p:transition advTm="167913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5171AA-2EDB-456B-AC72-CB1C3072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49" y="1430148"/>
            <a:ext cx="6821726" cy="340093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>
                <a:latin typeface="+mj-lt"/>
              </a:rPr>
              <a:t>NATIONAL INSTITUTE OF ENVIRONMENTAL HEALTH SCIENCES (</a:t>
            </a:r>
            <a:r>
              <a:rPr lang="en-US" sz="1000" dirty="0" err="1">
                <a:latin typeface="+mj-lt"/>
              </a:rPr>
              <a:t>NIEHS</a:t>
            </a:r>
            <a:r>
              <a:rPr lang="en-US" sz="1000" dirty="0">
                <a:latin typeface="+mj-lt"/>
              </a:rPr>
              <a:t>). Waterborne Diseases and Illnesses: Drinking water image. 2021. </a:t>
            </a:r>
            <a:r>
              <a:rPr lang="en-US" sz="1000" dirty="0" err="1">
                <a:latin typeface="+mj-lt"/>
              </a:rPr>
              <a:t>Disponível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em</a:t>
            </a:r>
            <a:r>
              <a:rPr lang="en-US" sz="1000" dirty="0">
                <a:latin typeface="+mj-lt"/>
              </a:rPr>
              <a:t>: </a:t>
            </a:r>
            <a:r>
              <a:rPr lang="en-US" sz="1000" dirty="0">
                <a:latin typeface="+mj-lt"/>
                <a:hlinkClick r:id="rId2"/>
              </a:rPr>
              <a:t>https://kids.niehs.nih.gov/topics/pollution/water/diseases/index.htm</a:t>
            </a:r>
            <a:r>
              <a:rPr lang="en-US" sz="1000" dirty="0">
                <a:latin typeface="+mj-lt"/>
              </a:rPr>
              <a:t>. </a:t>
            </a:r>
            <a:r>
              <a:rPr lang="en-US" sz="1000" dirty="0" err="1">
                <a:latin typeface="+mj-lt"/>
              </a:rPr>
              <a:t>Acesso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em</a:t>
            </a:r>
            <a:r>
              <a:rPr lang="en-US" sz="1000" dirty="0">
                <a:latin typeface="+mj-lt"/>
              </a:rPr>
              <a:t>: 29/04/2021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>
                <a:latin typeface="+mj-lt"/>
              </a:rPr>
              <a:t>Pal, A. Gradient Boosting Trees for Classification: A Beginner’s Guide. </a:t>
            </a:r>
            <a:r>
              <a:rPr lang="en-US" sz="1000" dirty="0">
                <a:latin typeface="+mj-lt"/>
                <a:hlinkClick r:id="rId3"/>
              </a:rPr>
              <a:t>https://medium.com/swlh/gradient-boosting-trees-for-classification-a-beginners-guide-596b594a14ea</a:t>
            </a:r>
            <a:r>
              <a:rPr lang="en-US" sz="1000" dirty="0">
                <a:latin typeface="+mj-lt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pt-BR" sz="800" dirty="0"/>
              <a:t>PAULA, V. S. DE; </a:t>
            </a:r>
            <a:r>
              <a:rPr lang="pt-BR" sz="800" dirty="0" err="1"/>
              <a:t>BOTTECCHIA</a:t>
            </a:r>
            <a:r>
              <a:rPr lang="pt-BR" sz="800" dirty="0"/>
              <a:t>, M.; VILLAR, L. M.; CORTES, V. F.; </a:t>
            </a:r>
            <a:r>
              <a:rPr lang="pt-BR" sz="800" dirty="0" err="1"/>
              <a:t>SCALIONI</a:t>
            </a:r>
            <a:r>
              <a:rPr lang="pt-BR" sz="800" dirty="0"/>
              <a:t>, L. DE P.; SANTOS, D. L. DOS; </a:t>
            </a:r>
            <a:r>
              <a:rPr lang="pt-BR" sz="800" dirty="0" err="1"/>
              <a:t>BARONI</a:t>
            </a:r>
            <a:r>
              <a:rPr lang="pt-BR" sz="800" dirty="0"/>
              <a:t>, M. T.; CUNHA, R. S.; MARTINS, T. P. </a:t>
            </a:r>
            <a:r>
              <a:rPr lang="pt-BR" sz="800" b="1" dirty="0"/>
              <a:t>Manual de hepatites virais</a:t>
            </a:r>
            <a:r>
              <a:rPr lang="pt-BR" sz="800" dirty="0"/>
              <a:t>. 1. ed. Rio de Janeiro - RJ, Brasil: Rede Sirius, 2015. 215 p. </a:t>
            </a:r>
            <a:r>
              <a:rPr lang="pt-BR" sz="800"/>
              <a:t>ISBN(978-85-88769-90-8).</a:t>
            </a:r>
            <a:endParaRPr lang="pt-BR" sz="800" baseline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pt-BR" sz="1000">
                <a:latin typeface="+mj-lt"/>
              </a:rPr>
              <a:t>The </a:t>
            </a:r>
            <a:r>
              <a:rPr lang="pt-BR" sz="1000" dirty="0" err="1">
                <a:latin typeface="+mj-lt"/>
              </a:rPr>
              <a:t>Surgeon</a:t>
            </a:r>
            <a:r>
              <a:rPr lang="pt-BR" sz="1000" dirty="0">
                <a:latin typeface="+mj-lt"/>
              </a:rPr>
              <a:t>. Imagem de Icterícia. 2021. Acesso em 06/04/2021. Disponível em: &lt;https://www.thesurgeonscollective.com.au/</a:t>
            </a:r>
            <a:r>
              <a:rPr lang="pt-BR" sz="1000" dirty="0" err="1">
                <a:latin typeface="+mj-lt"/>
              </a:rPr>
              <a:t>wp-content</a:t>
            </a:r>
            <a:r>
              <a:rPr lang="pt-BR" sz="1000" dirty="0">
                <a:latin typeface="+mj-lt"/>
              </a:rPr>
              <a:t>/uploads/2018/07/BRON-jaundice-perth.jpg&gt;.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>
                <a:latin typeface="+mj-lt"/>
              </a:rPr>
              <a:t>Universidade Federal Rural do Rio de Janeiro (</a:t>
            </a:r>
            <a:r>
              <a:rPr lang="en-US" sz="1000" dirty="0" err="1">
                <a:latin typeface="+mj-lt"/>
              </a:rPr>
              <a:t>UFRRJ</a:t>
            </a:r>
            <a:r>
              <a:rPr lang="en-US" sz="1000" dirty="0">
                <a:latin typeface="+mj-lt"/>
              </a:rPr>
              <a:t>). </a:t>
            </a:r>
            <a:r>
              <a:rPr lang="en-US" sz="1000" dirty="0" err="1">
                <a:latin typeface="+mj-lt"/>
              </a:rPr>
              <a:t>Parâmetros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Geomorfológicos</a:t>
            </a:r>
            <a:r>
              <a:rPr lang="en-US" sz="1000" dirty="0">
                <a:latin typeface="+mj-lt"/>
              </a:rPr>
              <a:t>: </a:t>
            </a:r>
            <a:r>
              <a:rPr lang="en-US" sz="1000" dirty="0" err="1">
                <a:latin typeface="+mj-lt"/>
              </a:rPr>
              <a:t>imagem</a:t>
            </a:r>
            <a:r>
              <a:rPr lang="en-US" sz="1000" dirty="0">
                <a:latin typeface="+mj-lt"/>
              </a:rPr>
              <a:t> de </a:t>
            </a:r>
            <a:r>
              <a:rPr lang="en-US" sz="1000" dirty="0" err="1">
                <a:latin typeface="+mj-lt"/>
              </a:rPr>
              <a:t>vazões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hídricas</a:t>
            </a:r>
            <a:r>
              <a:rPr lang="en-US" sz="1000" dirty="0">
                <a:latin typeface="+mj-lt"/>
              </a:rPr>
              <a:t>. </a:t>
            </a:r>
            <a:r>
              <a:rPr lang="en-US" sz="1000" dirty="0" err="1">
                <a:latin typeface="+mj-lt"/>
              </a:rPr>
              <a:t>Acesso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em</a:t>
            </a:r>
            <a:r>
              <a:rPr lang="en-US" sz="1000" dirty="0">
                <a:latin typeface="+mj-lt"/>
              </a:rPr>
              <a:t>: 15/07/2021. </a:t>
            </a:r>
            <a:r>
              <a:rPr lang="en-US" sz="1000" dirty="0" err="1">
                <a:latin typeface="+mj-lt"/>
              </a:rPr>
              <a:t>Disponível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em</a:t>
            </a:r>
            <a:r>
              <a:rPr lang="en-US" sz="1000" dirty="0">
                <a:latin typeface="+mj-lt"/>
              </a:rPr>
              <a:t>: &lt;http://www.ufrrj.br/institutos/it/de/acidentes/geo.htm&gt;. 2006.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 err="1">
                <a:latin typeface="+mj-lt"/>
              </a:rPr>
              <a:t>WAHEED</a:t>
            </a:r>
            <a:r>
              <a:rPr lang="en-US" sz="1000" dirty="0">
                <a:latin typeface="+mj-lt"/>
              </a:rPr>
              <a:t>, Y.; SIDDIQ, M.; JAMIL, Z.; </a:t>
            </a:r>
            <a:r>
              <a:rPr lang="en-US" sz="1000" dirty="0" err="1">
                <a:latin typeface="+mj-lt"/>
              </a:rPr>
              <a:t>NAJMI</a:t>
            </a:r>
            <a:r>
              <a:rPr lang="en-US" sz="1000" dirty="0">
                <a:latin typeface="+mj-lt"/>
              </a:rPr>
              <a:t>, M. H. Hepatitis elimination by 2030: Progress and challenges. </a:t>
            </a:r>
            <a:r>
              <a:rPr lang="en-US" sz="1000" b="1" dirty="0">
                <a:latin typeface="+mj-lt"/>
              </a:rPr>
              <a:t>World Journal of Gastroenterology</a:t>
            </a:r>
            <a:r>
              <a:rPr lang="en-US" sz="1000" dirty="0">
                <a:latin typeface="+mj-lt"/>
              </a:rPr>
              <a:t>, v. 24, n. 44, p. 4959–4961, 2018.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000" dirty="0">
              <a:latin typeface="+mj-lt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87D89F-26EF-41DE-BA23-667BAC7B0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70</a:t>
            </a:fld>
            <a:endParaRPr lang="pt-BR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469DC03A-3EE2-4A9C-940B-27DD6C45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</p:spPr>
        <p:txBody>
          <a:bodyPr/>
          <a:lstStyle/>
          <a:p>
            <a:r>
              <a:rPr lang="pt-BR" dirty="0">
                <a:latin typeface="+mj-lt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814262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5171AA-2EDB-456B-AC72-CB1C3072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49" y="1430148"/>
            <a:ext cx="6821726" cy="340093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000" dirty="0">
                <a:latin typeface="+mj-lt"/>
              </a:rPr>
              <a:t>WHO. GLOBAL HEALTH SECTOR STRATEGY ON VIRAL HEPATITIS 2016–2021 TOWARDS ENDING VIRAL HEPATITIS. </a:t>
            </a:r>
            <a:r>
              <a:rPr lang="en-US" sz="1000" b="1" dirty="0">
                <a:latin typeface="+mj-lt"/>
              </a:rPr>
              <a:t>International Journal of Cardiology</a:t>
            </a:r>
            <a:r>
              <a:rPr lang="en-US" sz="1000" dirty="0">
                <a:latin typeface="+mj-lt"/>
              </a:rPr>
              <a:t>, n. June 2016, p. 56, 2016.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pt-BR" sz="1000" dirty="0">
                <a:latin typeface="+mj-lt"/>
              </a:rPr>
              <a:t>WHO. </a:t>
            </a:r>
            <a:r>
              <a:rPr lang="pt-BR" sz="1000" b="1" dirty="0">
                <a:latin typeface="+mj-lt"/>
              </a:rPr>
              <a:t>Weekly </a:t>
            </a:r>
            <a:r>
              <a:rPr lang="pt-BR" sz="1000" b="1" dirty="0" err="1">
                <a:latin typeface="+mj-lt"/>
              </a:rPr>
              <a:t>epidemiological</a:t>
            </a:r>
            <a:r>
              <a:rPr lang="pt-BR" sz="1000" b="1" dirty="0">
                <a:latin typeface="+mj-lt"/>
              </a:rPr>
              <a:t> </a:t>
            </a:r>
            <a:r>
              <a:rPr lang="pt-BR" sz="1000" b="1" dirty="0" err="1">
                <a:latin typeface="+mj-lt"/>
              </a:rPr>
              <a:t>record</a:t>
            </a:r>
            <a:r>
              <a:rPr lang="pt-BR" sz="1000" dirty="0">
                <a:latin typeface="+mj-lt"/>
              </a:rPr>
              <a:t>. [</a:t>
            </a:r>
            <a:r>
              <a:rPr lang="pt-BR" sz="1000" dirty="0" err="1">
                <a:latin typeface="+mj-lt"/>
              </a:rPr>
              <a:t>s.l</a:t>
            </a:r>
            <a:r>
              <a:rPr lang="pt-BR" sz="1000" dirty="0">
                <a:latin typeface="+mj-lt"/>
              </a:rPr>
              <a:t>: s.n.]. Disponível em: &lt;http://www.who.int/</a:t>
            </a:r>
            <a:r>
              <a:rPr lang="pt-BR" sz="1000" dirty="0" err="1">
                <a:latin typeface="+mj-lt"/>
              </a:rPr>
              <a:t>wer</a:t>
            </a:r>
            <a:r>
              <a:rPr lang="pt-BR" sz="1000" dirty="0">
                <a:latin typeface="+mj-lt"/>
              </a:rPr>
              <a:t>&gt;. Acesso em: 26 </a:t>
            </a:r>
            <a:r>
              <a:rPr lang="pt-BR" sz="1000" dirty="0" err="1">
                <a:latin typeface="+mj-lt"/>
              </a:rPr>
              <a:t>apr</a:t>
            </a:r>
            <a:r>
              <a:rPr lang="pt-BR" sz="1000" dirty="0">
                <a:latin typeface="+mj-lt"/>
              </a:rPr>
              <a:t>. 2021.</a:t>
            </a:r>
          </a:p>
          <a:p>
            <a:pPr marL="114300" indent="0">
              <a:buNone/>
            </a:pPr>
            <a:endParaRPr lang="en-US" sz="1000" b="0" i="0" u="none" strike="noStrike" dirty="0">
              <a:solidFill>
                <a:srgbClr val="6EC6EC"/>
              </a:solidFill>
              <a:effectLst/>
              <a:latin typeface="+mj-lt"/>
              <a:hlinkClick r:id="rId2"/>
            </a:endParaRPr>
          </a:p>
          <a:p>
            <a:pPr algn="l"/>
            <a:r>
              <a:rPr lang="en-US" sz="1000" b="0" i="0" u="none" strike="noStrike" dirty="0" err="1">
                <a:solidFill>
                  <a:srgbClr val="6EC6EC"/>
                </a:solidFill>
                <a:effectLst/>
                <a:latin typeface="+mj-lt"/>
                <a:hlinkClick r:id="rId2"/>
              </a:rPr>
              <a:t>YABUSAKA</a:t>
            </a:r>
            <a:r>
              <a:rPr lang="en-US" sz="1000" b="0" i="0" u="none" strike="noStrike" dirty="0">
                <a:solidFill>
                  <a:srgbClr val="6EC6EC"/>
                </a:solidFill>
                <a:effectLst/>
                <a:latin typeface="+mj-lt"/>
                <a:hlinkClick r:id="rId2"/>
              </a:rPr>
              <a:t>. </a:t>
            </a:r>
            <a:r>
              <a:rPr lang="en-US" sz="1000" i="0" dirty="0">
                <a:solidFill>
                  <a:srgbClr val="FFFFFF"/>
                </a:solidFill>
                <a:effectLst/>
                <a:latin typeface="+mj-lt"/>
              </a:rPr>
              <a:t>Hepatitis A Virus Capsid (scientifically accurate 3D structure) 3D. </a:t>
            </a:r>
            <a:r>
              <a:rPr lang="en-US" sz="1000" b="1" i="0" dirty="0" err="1">
                <a:solidFill>
                  <a:srgbClr val="FFFFFF"/>
                </a:solidFill>
                <a:effectLst/>
                <a:latin typeface="+mj-lt"/>
                <a:hlinkClick r:id="rId2"/>
              </a:rPr>
              <a:t>T</a:t>
            </a:r>
            <a:r>
              <a:rPr lang="en-US" sz="1000" b="1" i="0" dirty="0" err="1">
                <a:solidFill>
                  <a:srgbClr val="FFFFFF"/>
                </a:solidFill>
                <a:effectLst/>
                <a:latin typeface="+mj-lt"/>
              </a:rPr>
              <a:t>urbosquid</a:t>
            </a:r>
            <a:r>
              <a:rPr lang="en-US" sz="1000" i="0" dirty="0">
                <a:solidFill>
                  <a:srgbClr val="FFFFFF"/>
                </a:solidFill>
                <a:effectLst/>
                <a:latin typeface="+mj-lt"/>
              </a:rPr>
              <a:t>. </a:t>
            </a:r>
            <a:r>
              <a:rPr lang="en-US" sz="1000" b="0" i="0" u="none" strike="noStrike" dirty="0">
                <a:solidFill>
                  <a:srgbClr val="6EC6EC"/>
                </a:solidFill>
                <a:effectLst/>
                <a:latin typeface="+mj-lt"/>
                <a:hlinkClick r:id="rId2"/>
              </a:rPr>
              <a:t>2018. </a:t>
            </a:r>
            <a:r>
              <a:rPr lang="en-US" sz="1000" dirty="0" err="1">
                <a:latin typeface="+mj-lt"/>
              </a:rPr>
              <a:t>Disponível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em</a:t>
            </a:r>
            <a:r>
              <a:rPr lang="en-US" sz="1000" dirty="0">
                <a:latin typeface="+mj-lt"/>
              </a:rPr>
              <a:t>: &lt;https://www.artstation.com/artwork/XB1DZn&gt;. </a:t>
            </a:r>
            <a:r>
              <a:rPr lang="en-US" sz="1000" dirty="0" err="1">
                <a:latin typeface="+mj-lt"/>
              </a:rPr>
              <a:t>Acesso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em</a:t>
            </a:r>
            <a:r>
              <a:rPr lang="en-US" sz="1000" dirty="0">
                <a:latin typeface="+mj-lt"/>
              </a:rPr>
              <a:t>: 28/04/2021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87D89F-26EF-41DE-BA23-667BAC7B0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71</a:t>
            </a:fld>
            <a:endParaRPr lang="pt-BR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A627770D-415F-4AEE-BEAD-9859D708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</p:spPr>
        <p:txBody>
          <a:bodyPr/>
          <a:lstStyle/>
          <a:p>
            <a:r>
              <a:rPr lang="pt-BR" dirty="0">
                <a:latin typeface="+mj-lt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40882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74000" y="828000"/>
            <a:ext cx="6728400" cy="3033900"/>
          </a:xfrm>
        </p:spPr>
        <p:txBody>
          <a:bodyPr/>
          <a:lstStyle/>
          <a:p>
            <a:r>
              <a:rPr lang="pt-BR" b="1" dirty="0">
                <a:latin typeface="+mj-lt"/>
              </a:rPr>
              <a:t>Transmissão</a:t>
            </a:r>
          </a:p>
        </p:txBody>
      </p:sp>
      <p:sp>
        <p:nvSpPr>
          <p:cNvPr id="10" name="Google Shape;243;p17">
            <a:extLst>
              <a:ext uri="{FF2B5EF4-FFF2-40B4-BE49-F238E27FC236}">
                <a16:creationId xmlns:a16="http://schemas.microsoft.com/office/drawing/2014/main" id="{CFBBBE03-2EA7-4A73-9B75-2DDC3243E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grpSp>
        <p:nvGrpSpPr>
          <p:cNvPr id="11" name="Grupo 3">
            <a:extLst>
              <a:ext uri="{FF2B5EF4-FFF2-40B4-BE49-F238E27FC236}">
                <a16:creationId xmlns:a16="http://schemas.microsoft.com/office/drawing/2014/main" id="{4819B54F-8E1E-4E12-870B-3A6FCA321294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9" name="Retângulo de cantos arredondados 4">
              <a:extLst>
                <a:ext uri="{FF2B5EF4-FFF2-40B4-BE49-F238E27FC236}">
                  <a16:creationId xmlns:a16="http://schemas.microsoft.com/office/drawing/2014/main" id="{7841C0CD-2CEE-40F7-8C6D-96AB411166E0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20" name="Retângulo de cantos arredondados 5">
              <a:extLst>
                <a:ext uri="{FF2B5EF4-FFF2-40B4-BE49-F238E27FC236}">
                  <a16:creationId xmlns:a16="http://schemas.microsoft.com/office/drawing/2014/main" id="{2D5C6DB9-02C8-4761-973D-455630E66A20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21" name="Retângulo de cantos arredondados 6">
              <a:extLst>
                <a:ext uri="{FF2B5EF4-FFF2-40B4-BE49-F238E27FC236}">
                  <a16:creationId xmlns:a16="http://schemas.microsoft.com/office/drawing/2014/main" id="{5713A524-CA15-4066-A096-9F6B895DDE4F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22" name="Retângulo de cantos arredondados 7">
              <a:extLst>
                <a:ext uri="{FF2B5EF4-FFF2-40B4-BE49-F238E27FC236}">
                  <a16:creationId xmlns:a16="http://schemas.microsoft.com/office/drawing/2014/main" id="{EA17B553-F791-4C21-8378-074B79B588FA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2AF38903-E5C0-4810-BD75-3C0698AB988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9377" y="1656251"/>
            <a:ext cx="7445247" cy="265924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B472FF6A-E508-4614-A766-745BDDE985FD}"/>
              </a:ext>
            </a:extLst>
          </p:cNvPr>
          <p:cNvSpPr txBox="1">
            <a:spLocks/>
          </p:cNvSpPr>
          <p:nvPr/>
        </p:nvSpPr>
        <p:spPr>
          <a:xfrm>
            <a:off x="451716" y="420867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</p:spTree>
  </p:cSld>
  <p:clrMapOvr>
    <a:masterClrMapping/>
  </p:clrMapOvr>
  <p:transition advTm="79456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5DB00A40-7232-4133-8AF7-7CDFCF5829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960187"/>
              </p:ext>
            </p:extLst>
          </p:nvPr>
        </p:nvGraphicFramePr>
        <p:xfrm>
          <a:off x="1627429" y="521334"/>
          <a:ext cx="5889143" cy="4129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CFA89C28-8B34-4D43-BA2A-1B602CA92EA2}"/>
              </a:ext>
            </a:extLst>
          </p:cNvPr>
          <p:cNvSpPr txBox="1"/>
          <p:nvPr/>
        </p:nvSpPr>
        <p:spPr>
          <a:xfrm>
            <a:off x="451716" y="722970"/>
            <a:ext cx="171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tx1"/>
                </a:solidFill>
              </a:rPr>
              <a:t>Transmissão:</a:t>
            </a:r>
          </a:p>
          <a:p>
            <a:pPr algn="ctr"/>
            <a:r>
              <a:rPr lang="pt-BR" sz="1800" dirty="0">
                <a:solidFill>
                  <a:schemeClr val="tx1"/>
                </a:solidFill>
              </a:rPr>
              <a:t>Fatores</a:t>
            </a:r>
          </a:p>
        </p:txBody>
      </p:sp>
      <p:sp>
        <p:nvSpPr>
          <p:cNvPr id="12" name="Google Shape;243;p17">
            <a:extLst>
              <a:ext uri="{FF2B5EF4-FFF2-40B4-BE49-F238E27FC236}">
                <a16:creationId xmlns:a16="http://schemas.microsoft.com/office/drawing/2014/main" id="{095ABAF9-3A90-48FC-8D80-EFE7F068CC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13" name="Grupo 3">
            <a:extLst>
              <a:ext uri="{FF2B5EF4-FFF2-40B4-BE49-F238E27FC236}">
                <a16:creationId xmlns:a16="http://schemas.microsoft.com/office/drawing/2014/main" id="{FCECE346-CD80-4914-8DF8-D297E465B102}"/>
              </a:ext>
            </a:extLst>
          </p:cNvPr>
          <p:cNvGrpSpPr/>
          <p:nvPr/>
        </p:nvGrpSpPr>
        <p:grpSpPr>
          <a:xfrm>
            <a:off x="1143000" y="4843146"/>
            <a:ext cx="6858000" cy="288000"/>
            <a:chOff x="0" y="6381328"/>
            <a:chExt cx="9144000" cy="476672"/>
          </a:xfrm>
        </p:grpSpPr>
        <p:sp>
          <p:nvSpPr>
            <p:cNvPr id="14" name="Retângulo de cantos arredondados 4">
              <a:extLst>
                <a:ext uri="{FF2B5EF4-FFF2-40B4-BE49-F238E27FC236}">
                  <a16:creationId xmlns:a16="http://schemas.microsoft.com/office/drawing/2014/main" id="{E7F4916F-6851-44B1-857F-279E4AF86AAA}"/>
                </a:ext>
              </a:extLst>
            </p:cNvPr>
            <p:cNvSpPr/>
            <p:nvPr/>
          </p:nvSpPr>
          <p:spPr>
            <a:xfrm>
              <a:off x="0" y="6381328"/>
              <a:ext cx="2282400" cy="4766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INTRO</a:t>
              </a:r>
            </a:p>
          </p:txBody>
        </p:sp>
        <p:sp>
          <p:nvSpPr>
            <p:cNvPr id="15" name="Retângulo de cantos arredondados 5">
              <a:extLst>
                <a:ext uri="{FF2B5EF4-FFF2-40B4-BE49-F238E27FC236}">
                  <a16:creationId xmlns:a16="http://schemas.microsoft.com/office/drawing/2014/main" id="{48F47961-BA3A-4C8D-B8B2-2BFAEFF569C9}"/>
                </a:ext>
              </a:extLst>
            </p:cNvPr>
            <p:cNvSpPr/>
            <p:nvPr/>
          </p:nvSpPr>
          <p:spPr>
            <a:xfrm>
              <a:off x="22824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OBJETIVOS</a:t>
              </a:r>
            </a:p>
          </p:txBody>
        </p:sp>
        <p:sp>
          <p:nvSpPr>
            <p:cNvPr id="16" name="Retângulo de cantos arredondados 6">
              <a:extLst>
                <a:ext uri="{FF2B5EF4-FFF2-40B4-BE49-F238E27FC236}">
                  <a16:creationId xmlns:a16="http://schemas.microsoft.com/office/drawing/2014/main" id="{CEEAE451-7600-4675-9F80-73B0730AC90A}"/>
                </a:ext>
              </a:extLst>
            </p:cNvPr>
            <p:cNvSpPr/>
            <p:nvPr/>
          </p:nvSpPr>
          <p:spPr>
            <a:xfrm>
              <a:off x="4564800" y="6381328"/>
              <a:ext cx="22824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MAT MET</a:t>
              </a:r>
            </a:p>
          </p:txBody>
        </p:sp>
        <p:sp>
          <p:nvSpPr>
            <p:cNvPr id="17" name="Retângulo de cantos arredondados 7">
              <a:extLst>
                <a:ext uri="{FF2B5EF4-FFF2-40B4-BE49-F238E27FC236}">
                  <a16:creationId xmlns:a16="http://schemas.microsoft.com/office/drawing/2014/main" id="{1960498C-B173-4870-8938-D281332DF912}"/>
                </a:ext>
              </a:extLst>
            </p:cNvPr>
            <p:cNvSpPr/>
            <p:nvPr/>
          </p:nvSpPr>
          <p:spPr>
            <a:xfrm>
              <a:off x="6850800" y="6381328"/>
              <a:ext cx="2293200" cy="476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ysClr val="windowText" lastClr="000000"/>
                  </a:solidFill>
                </a:rPr>
                <a:t>RESULTADOS</a:t>
              </a:r>
            </a:p>
          </p:txBody>
        </p:sp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0D3DB0A3-0B8F-4D1B-8E0F-B63C9C3FB016}"/>
              </a:ext>
            </a:extLst>
          </p:cNvPr>
          <p:cNvSpPr txBox="1">
            <a:spLocks/>
          </p:cNvSpPr>
          <p:nvPr/>
        </p:nvSpPr>
        <p:spPr>
          <a:xfrm>
            <a:off x="451716" y="420867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pt-BR" dirty="0">
                <a:latin typeface="+mj-lt"/>
              </a:rPr>
              <a:t>Hepatite-A</a:t>
            </a:r>
          </a:p>
        </p:txBody>
      </p:sp>
    </p:spTree>
    <p:extLst>
      <p:ext uri="{BB962C8B-B14F-4D97-AF65-F5344CB8AC3E}">
        <p14:creationId xmlns:p14="http://schemas.microsoft.com/office/powerpoint/2010/main" val="2591943139"/>
      </p:ext>
    </p:extLst>
  </p:cSld>
  <p:clrMapOvr>
    <a:masterClrMapping/>
  </p:clrMapOvr>
  <p:transition advTm="62123"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"/>
</p:tagLst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8815</TotalTime>
  <Words>4159</Words>
  <Application>Microsoft Office PowerPoint</Application>
  <PresentationFormat>Apresentação na tela (16:9)</PresentationFormat>
  <Paragraphs>792</Paragraphs>
  <Slides>71</Slides>
  <Notes>51</Notes>
  <HiddenSlides>6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82" baseType="lpstr">
      <vt:lpstr>Roboto</vt:lpstr>
      <vt:lpstr>Verdana</vt:lpstr>
      <vt:lpstr>Open Sans</vt:lpstr>
      <vt:lpstr>Times New Roman</vt:lpstr>
      <vt:lpstr>Inria Sans Light</vt:lpstr>
      <vt:lpstr>Cambria Math</vt:lpstr>
      <vt:lpstr>Calibri</vt:lpstr>
      <vt:lpstr>Saira SemiCondensed Medium</vt:lpstr>
      <vt:lpstr>Titillium Web</vt:lpstr>
      <vt:lpstr>Arial</vt:lpstr>
      <vt:lpstr>Gurney template</vt:lpstr>
      <vt:lpstr>CONTRIBUIÇÃO AO ESTUDO E MAPEAMENTO DO RISCO DE TRANSMISSÃO DO VÍRUS DA HEPATITE-A UTILIZANDO DADOS EPIDEMIOLÓGICOS, SOCIODEMOGRÁFICOS E AMBIENTAIS DETECTÁVEIS POR SENSORIAMENTO REMOTO</vt:lpstr>
      <vt:lpstr>Apresentação do PowerPoint</vt:lpstr>
      <vt:lpstr>Apresentação do PowerPoint</vt:lpstr>
      <vt:lpstr>Hepatite-A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Hepatite-A e mudanças climáticas</vt:lpstr>
      <vt:lpstr>Epidemiologia  - global</vt:lpstr>
      <vt:lpstr>Apresentação do PowerPoint</vt:lpstr>
      <vt:lpstr>Apresentação do PowerPoint</vt:lpstr>
      <vt:lpstr>Brasil </vt:lpstr>
      <vt:lpstr>Brasil </vt:lpstr>
      <vt:lpstr>Brasil </vt:lpstr>
      <vt:lpstr>Brasil </vt:lpstr>
      <vt:lpstr>Brasil </vt:lpstr>
      <vt:lpstr>Brasil </vt:lpstr>
      <vt:lpstr>Objetivo geral</vt:lpstr>
      <vt:lpstr>Objetivos específicos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Objetivos específicos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Publicação: Artigo 1</vt:lpstr>
      <vt:lpstr>Objetivos específicos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Publicação: Artigo 2</vt:lpstr>
      <vt:lpstr>Conclusões – objetivos específicos</vt:lpstr>
      <vt:lpstr>Conclusões – Artigo 1</vt:lpstr>
      <vt:lpstr>Conclusões – Artigo 1</vt:lpstr>
      <vt:lpstr>Conclusões – Artigo 1</vt:lpstr>
      <vt:lpstr>Conclusões – Artigo 2</vt:lpstr>
      <vt:lpstr>Considerações Finais</vt:lpstr>
      <vt:lpstr>Considerações Finais</vt:lpstr>
      <vt:lpstr>Considerações Finais</vt:lpstr>
      <vt:lpstr>Perspectivas Futuras</vt:lpstr>
      <vt:lpstr>Perspectivas Futuras</vt:lpstr>
      <vt:lpstr>Perspectivas Futuras</vt:lpstr>
      <vt:lpstr>Perspectivas Futuras</vt:lpstr>
      <vt:lpstr>Obrigado!</vt:lpstr>
      <vt:lpstr>Participações em outros trabalhos</vt:lpstr>
      <vt:lpstr>Perspectivas Futuras</vt:lpstr>
      <vt:lpstr>Referências</vt:lpstr>
      <vt:lpstr>Referências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Philipe Riskalla_Leal</dc:creator>
  <cp:lastModifiedBy>Philipe Riskalla Leal</cp:lastModifiedBy>
  <cp:revision>608</cp:revision>
  <dcterms:modified xsi:type="dcterms:W3CDTF">2022-01-24T23:41:13Z</dcterms:modified>
</cp:coreProperties>
</file>